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Aileron" charset="1" panose="00000500000000000000"/>
      <p:regular r:id="rId32"/>
    </p:embeddedFont>
    <p:embeddedFont>
      <p:font typeface="Aileron Bold" charset="1" panose="00000800000000000000"/>
      <p:regular r:id="rId33"/>
    </p:embeddedFont>
    <p:embeddedFont>
      <p:font typeface="Aileron Italics" charset="1" panose="00000500000000000000"/>
      <p:regular r:id="rId34"/>
    </p:embeddedFont>
    <p:embeddedFont>
      <p:font typeface="Aileron Bold Italics" charset="1" panose="00000800000000000000"/>
      <p:regular r:id="rId35"/>
    </p:embeddedFont>
    <p:embeddedFont>
      <p:font typeface="Aileron Thin" charset="1" panose="00000300000000000000"/>
      <p:regular r:id="rId36"/>
    </p:embeddedFont>
    <p:embeddedFont>
      <p:font typeface="Aileron Thin Italics" charset="1" panose="00000300000000000000"/>
      <p:regular r:id="rId37"/>
    </p:embeddedFont>
    <p:embeddedFont>
      <p:font typeface="Aileron Light" charset="1" panose="00000400000000000000"/>
      <p:regular r:id="rId38"/>
    </p:embeddedFont>
    <p:embeddedFont>
      <p:font typeface="Aileron Light Italics" charset="1" panose="00000400000000000000"/>
      <p:regular r:id="rId39"/>
    </p:embeddedFont>
    <p:embeddedFont>
      <p:font typeface="Aileron Ultra-Bold" charset="1" panose="00000A00000000000000"/>
      <p:regular r:id="rId40"/>
    </p:embeddedFont>
    <p:embeddedFont>
      <p:font typeface="Aileron Ultra-Bold Italics" charset="1" panose="00000A00000000000000"/>
      <p:regular r:id="rId41"/>
    </p:embeddedFont>
    <p:embeddedFont>
      <p:font typeface="Aileron Heavy" charset="1" panose="00000A00000000000000"/>
      <p:regular r:id="rId42"/>
    </p:embeddedFont>
    <p:embeddedFont>
      <p:font typeface="Aileron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16" Target="../media/image22.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40.pn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media/image43.png" Type="http://schemas.openxmlformats.org/officeDocument/2006/relationships/image"/><Relationship Id="rId19" Target="../media/image44.svg" Type="http://schemas.openxmlformats.org/officeDocument/2006/relationships/image"/><Relationship Id="rId2" Target="../media/image2.png" Type="http://schemas.openxmlformats.org/officeDocument/2006/relationships/image"/><Relationship Id="rId20" Target="../media/image45.png" Type="http://schemas.openxmlformats.org/officeDocument/2006/relationships/image"/><Relationship Id="rId3" Target="../media/image3.svg" Type="http://schemas.openxmlformats.org/officeDocument/2006/relationships/image"/><Relationship Id="rId4" Target="../media/image31.jpeg" Type="http://schemas.openxmlformats.org/officeDocument/2006/relationships/image"/><Relationship Id="rId5" Target="../media/VAEjxwMARBM.mp4" Type="http://schemas.openxmlformats.org/officeDocument/2006/relationships/video"/><Relationship Id="rId6" Target="../media/VAEjxwMARBM.mp4" Type="http://schemas.microsoft.com/office/2007/relationships/media"/><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grpSp>
        <p:nvGrpSpPr>
          <p:cNvPr name="Group 3" id="3"/>
          <p:cNvGrpSpPr/>
          <p:nvPr/>
        </p:nvGrpSpPr>
        <p:grpSpPr>
          <a:xfrm rot="0">
            <a:off x="7125634" y="8859418"/>
            <a:ext cx="4771509" cy="515574"/>
            <a:chOff x="0" y="0"/>
            <a:chExt cx="10124908" cy="1106170"/>
          </a:xfrm>
        </p:grpSpPr>
        <p:sp>
          <p:nvSpPr>
            <p:cNvPr name="Freeform 4" id="4"/>
            <p:cNvSpPr/>
            <p:nvPr/>
          </p:nvSpPr>
          <p:spPr>
            <a:xfrm flipH="false" flipV="false" rot="0">
              <a:off x="0" y="0"/>
              <a:ext cx="10126178" cy="1107440"/>
            </a:xfrm>
            <a:custGeom>
              <a:avLst/>
              <a:gdLst/>
              <a:ahLst/>
              <a:cxnLst/>
              <a:rect r="r" b="b" t="t" l="l"/>
              <a:pathLst>
                <a:path h="1107440" w="10126178">
                  <a:moveTo>
                    <a:pt x="9572458" y="45720"/>
                  </a:moveTo>
                  <a:cubicBezTo>
                    <a:pt x="9851858" y="45720"/>
                    <a:pt x="10079189" y="273050"/>
                    <a:pt x="10079189" y="552450"/>
                  </a:cubicBezTo>
                  <a:cubicBezTo>
                    <a:pt x="10079189" y="831850"/>
                    <a:pt x="9851858" y="1059180"/>
                    <a:pt x="9572458" y="1059180"/>
                  </a:cubicBezTo>
                  <a:lnTo>
                    <a:pt x="553720" y="1059180"/>
                  </a:lnTo>
                  <a:cubicBezTo>
                    <a:pt x="274320" y="1059180"/>
                    <a:pt x="46990" y="831850"/>
                    <a:pt x="46990" y="552450"/>
                  </a:cubicBezTo>
                  <a:cubicBezTo>
                    <a:pt x="46990" y="273050"/>
                    <a:pt x="274320" y="45720"/>
                    <a:pt x="553720" y="45720"/>
                  </a:cubicBezTo>
                  <a:lnTo>
                    <a:pt x="9572458" y="45720"/>
                  </a:lnTo>
                  <a:moveTo>
                    <a:pt x="9572458" y="0"/>
                  </a:moveTo>
                  <a:lnTo>
                    <a:pt x="553720" y="0"/>
                  </a:lnTo>
                  <a:cubicBezTo>
                    <a:pt x="247650" y="0"/>
                    <a:pt x="0" y="247650"/>
                    <a:pt x="0" y="553720"/>
                  </a:cubicBezTo>
                  <a:cubicBezTo>
                    <a:pt x="0" y="859790"/>
                    <a:pt x="247650" y="1107440"/>
                    <a:pt x="553720" y="1107440"/>
                  </a:cubicBezTo>
                  <a:lnTo>
                    <a:pt x="9572458" y="1107440"/>
                  </a:lnTo>
                  <a:cubicBezTo>
                    <a:pt x="9878528" y="1107440"/>
                    <a:pt x="10126178" y="859790"/>
                    <a:pt x="10126178" y="553720"/>
                  </a:cubicBezTo>
                  <a:cubicBezTo>
                    <a:pt x="10124908" y="247650"/>
                    <a:pt x="9877258" y="0"/>
                    <a:pt x="9572458" y="0"/>
                  </a:cubicBezTo>
                  <a:close/>
                </a:path>
              </a:pathLst>
            </a:custGeom>
            <a:solidFill>
              <a:srgbClr val="000000"/>
            </a:solidFill>
          </p:spPr>
        </p:sp>
      </p:grpSp>
      <p:sp>
        <p:nvSpPr>
          <p:cNvPr name="AutoShape 5" id="5"/>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7" id="7"/>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8" id="8"/>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10" id="10"/>
          <p:cNvSpPr txBox="true"/>
          <p:nvPr/>
        </p:nvSpPr>
        <p:spPr>
          <a:xfrm rot="0">
            <a:off x="1793761" y="1534380"/>
            <a:ext cx="14809130" cy="5567944"/>
          </a:xfrm>
          <a:prstGeom prst="rect">
            <a:avLst/>
          </a:prstGeom>
        </p:spPr>
        <p:txBody>
          <a:bodyPr anchor="t" rtlCol="false" tIns="0" lIns="0" bIns="0" rIns="0">
            <a:spAutoFit/>
          </a:bodyPr>
          <a:lstStyle/>
          <a:p>
            <a:pPr>
              <a:lnSpc>
                <a:spcPts val="21755"/>
              </a:lnSpc>
            </a:pPr>
            <a:r>
              <a:rPr lang="en-US" sz="15539">
                <a:solidFill>
                  <a:srgbClr val="000000"/>
                </a:solidFill>
                <a:latin typeface="Poppins Semi-Bold"/>
              </a:rPr>
              <a:t>Docker Scout</a:t>
            </a:r>
          </a:p>
          <a:p>
            <a:pPr>
              <a:lnSpc>
                <a:spcPts val="21755"/>
              </a:lnSpc>
            </a:pPr>
            <a:r>
              <a:rPr lang="en-US" sz="15539">
                <a:solidFill>
                  <a:srgbClr val="000000"/>
                </a:solidFill>
                <a:latin typeface="Poppins Semi-Bold"/>
              </a:rPr>
              <a:t>ACR &amp; K8s</a:t>
            </a:r>
          </a:p>
        </p:txBody>
      </p:sp>
      <p:sp>
        <p:nvSpPr>
          <p:cNvPr name="Freeform 11" id="11"/>
          <p:cNvSpPr/>
          <p:nvPr/>
        </p:nvSpPr>
        <p:spPr>
          <a:xfrm flipH="false" flipV="false" rot="0">
            <a:off x="12306780" y="4111410"/>
            <a:ext cx="1075121" cy="852034"/>
          </a:xfrm>
          <a:custGeom>
            <a:avLst/>
            <a:gdLst/>
            <a:ahLst/>
            <a:cxnLst/>
            <a:rect r="r" b="b" t="t" l="l"/>
            <a:pathLst>
              <a:path h="852034" w="1075121">
                <a:moveTo>
                  <a:pt x="0" y="0"/>
                </a:moveTo>
                <a:lnTo>
                  <a:pt x="1075122" y="0"/>
                </a:lnTo>
                <a:lnTo>
                  <a:pt x="1075122" y="852033"/>
                </a:lnTo>
                <a:lnTo>
                  <a:pt x="0" y="852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628053" y="8854612"/>
            <a:ext cx="5741176" cy="424815"/>
          </a:xfrm>
          <a:prstGeom prst="rect">
            <a:avLst/>
          </a:prstGeom>
        </p:spPr>
        <p:txBody>
          <a:bodyPr anchor="t" rtlCol="false" tIns="0" lIns="0" bIns="0" rIns="0">
            <a:spAutoFit/>
          </a:bodyPr>
          <a:lstStyle/>
          <a:p>
            <a:pPr algn="ctr">
              <a:lnSpc>
                <a:spcPts val="3359"/>
              </a:lnSpc>
            </a:pPr>
            <a:r>
              <a:rPr lang="en-US" sz="2399">
                <a:solidFill>
                  <a:srgbClr val="000000"/>
                </a:solidFill>
                <a:latin typeface="Poppins"/>
              </a:rPr>
              <a:t>Hands on</a:t>
            </a:r>
            <a:r>
              <a:rPr lang="en-US" sz="2399">
                <a:solidFill>
                  <a:srgbClr val="000000"/>
                </a:solidFill>
                <a:latin typeface="Poppins"/>
              </a:rPr>
              <a:t> presentation</a:t>
            </a:r>
          </a:p>
        </p:txBody>
      </p:sp>
      <p:sp>
        <p:nvSpPr>
          <p:cNvPr name="TextBox 13" id="13"/>
          <p:cNvSpPr txBox="true"/>
          <p:nvPr/>
        </p:nvSpPr>
        <p:spPr>
          <a:xfrm rot="0">
            <a:off x="1028700" y="970572"/>
            <a:ext cx="3575425" cy="358775"/>
          </a:xfrm>
          <a:prstGeom prst="rect">
            <a:avLst/>
          </a:prstGeom>
        </p:spPr>
        <p:txBody>
          <a:bodyPr anchor="t" rtlCol="false" tIns="0" lIns="0" bIns="0" rIns="0">
            <a:spAutoFit/>
          </a:bodyPr>
          <a:lstStyle/>
          <a:p>
            <a:pPr>
              <a:lnSpc>
                <a:spcPts val="2800"/>
              </a:lnSpc>
            </a:pPr>
            <a:r>
              <a:rPr lang="en-US" sz="2000" spc="200">
                <a:solidFill>
                  <a:srgbClr val="000000"/>
                </a:solidFill>
                <a:latin typeface="Roboto"/>
              </a:rPr>
              <a:t>NMIT </a:t>
            </a:r>
          </a:p>
        </p:txBody>
      </p:sp>
      <p:sp>
        <p:nvSpPr>
          <p:cNvPr name="TextBox 14" id="14"/>
          <p:cNvSpPr txBox="true"/>
          <p:nvPr/>
        </p:nvSpPr>
        <p:spPr>
          <a:xfrm rot="0">
            <a:off x="12541600" y="8875395"/>
            <a:ext cx="4717700" cy="316230"/>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20-JAN-2024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grpSp>
        <p:nvGrpSpPr>
          <p:cNvPr name="Group 7" id="7"/>
          <p:cNvGrpSpPr/>
          <p:nvPr/>
        </p:nvGrpSpPr>
        <p:grpSpPr>
          <a:xfrm rot="0">
            <a:off x="3315980" y="2336841"/>
            <a:ext cx="10076995" cy="6168617"/>
            <a:chOff x="0" y="0"/>
            <a:chExt cx="13435994" cy="8224822"/>
          </a:xfrm>
        </p:grpSpPr>
        <p:pic>
          <p:nvPicPr>
            <p:cNvPr name="Picture 8" id="8"/>
            <p:cNvPicPr>
              <a:picLocks noChangeAspect="true"/>
            </p:cNvPicPr>
            <p:nvPr/>
          </p:nvPicPr>
          <p:blipFill>
            <a:blip r:embed="rId5"/>
            <a:srcRect l="4791" t="0" r="4791" b="0"/>
            <a:stretch>
              <a:fillRect/>
            </a:stretch>
          </p:blipFill>
          <p:spPr>
            <a:xfrm flipH="false" flipV="false">
              <a:off x="0" y="0"/>
              <a:ext cx="13435994" cy="8224822"/>
            </a:xfrm>
            <a:prstGeom prst="rect">
              <a:avLst/>
            </a:prstGeom>
          </p:spPr>
        </p:pic>
      </p:grpSp>
      <p:sp>
        <p:nvSpPr>
          <p:cNvPr name="AutoShape 9" id="9"/>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Freeform 8" id="8"/>
          <p:cNvSpPr/>
          <p:nvPr/>
        </p:nvSpPr>
        <p:spPr>
          <a:xfrm flipH="false" flipV="false" rot="0">
            <a:off x="12799248" y="4845610"/>
            <a:ext cx="5152311" cy="5152311"/>
          </a:xfrm>
          <a:custGeom>
            <a:avLst/>
            <a:gdLst/>
            <a:ahLst/>
            <a:cxnLst/>
            <a:rect r="r" b="b" t="t" l="l"/>
            <a:pathLst>
              <a:path h="5152311" w="5152311">
                <a:moveTo>
                  <a:pt x="0" y="0"/>
                </a:moveTo>
                <a:lnTo>
                  <a:pt x="5152310" y="0"/>
                </a:lnTo>
                <a:lnTo>
                  <a:pt x="5152310" y="5152311"/>
                </a:lnTo>
                <a:lnTo>
                  <a:pt x="0" y="5152311"/>
                </a:lnTo>
                <a:lnTo>
                  <a:pt x="0" y="0"/>
                </a:lnTo>
                <a:close/>
              </a:path>
            </a:pathLst>
          </a:custGeom>
          <a:blipFill>
            <a:blip r:embed="rId5"/>
            <a:stretch>
              <a:fillRect l="0" t="0" r="0" b="0"/>
            </a:stretch>
          </a:blipFill>
        </p:spPr>
      </p:sp>
      <p:sp>
        <p:nvSpPr>
          <p:cNvPr name="TextBox 9" id="9"/>
          <p:cNvSpPr txBox="true"/>
          <p:nvPr/>
        </p:nvSpPr>
        <p:spPr>
          <a:xfrm rot="0">
            <a:off x="2085886" y="2428876"/>
            <a:ext cx="11155519" cy="2520950"/>
          </a:xfrm>
          <a:prstGeom prst="rect">
            <a:avLst/>
          </a:prstGeom>
        </p:spPr>
        <p:txBody>
          <a:bodyPr anchor="t" rtlCol="false" tIns="0" lIns="0" bIns="0" rIns="0">
            <a:spAutoFit/>
          </a:bodyPr>
          <a:lstStyle/>
          <a:p>
            <a:pPr algn="ctr">
              <a:lnSpc>
                <a:spcPts val="19599"/>
              </a:lnSpc>
            </a:pPr>
            <a:r>
              <a:rPr lang="en-US" sz="13999">
                <a:solidFill>
                  <a:srgbClr val="000000"/>
                </a:solidFill>
                <a:latin typeface="Poppins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753207" y="1476186"/>
            <a:ext cx="6794458" cy="1737360"/>
          </a:xfrm>
          <a:prstGeom prst="rect">
            <a:avLst/>
          </a:prstGeom>
        </p:spPr>
        <p:txBody>
          <a:bodyPr anchor="t" rtlCol="false" tIns="0" lIns="0" bIns="0" rIns="0">
            <a:spAutoFit/>
          </a:bodyPr>
          <a:lstStyle/>
          <a:p>
            <a:pPr>
              <a:lnSpc>
                <a:spcPts val="13439"/>
              </a:lnSpc>
            </a:pPr>
            <a:r>
              <a:rPr lang="en-US" sz="9600">
                <a:solidFill>
                  <a:srgbClr val="000000"/>
                </a:solidFill>
                <a:latin typeface="Poppins Semi-Bold"/>
              </a:rPr>
              <a:t>Content</a:t>
            </a:r>
          </a:p>
        </p:txBody>
      </p:sp>
      <p:sp>
        <p:nvSpPr>
          <p:cNvPr name="AutoShape 8" id="8"/>
          <p:cNvSpPr/>
          <p:nvPr/>
        </p:nvSpPr>
        <p:spPr>
          <a:xfrm rot="0">
            <a:off x="8605054" y="1151547"/>
            <a:ext cx="1077892" cy="0"/>
          </a:xfrm>
          <a:prstGeom prst="line">
            <a:avLst/>
          </a:prstGeom>
          <a:ln cap="rnd" w="28575">
            <a:solidFill>
              <a:srgbClr val="000000"/>
            </a:solidFill>
            <a:prstDash val="solid"/>
            <a:headEnd type="none" len="sm" w="sm"/>
            <a:tailEnd type="triangle" len="med" w="lg"/>
          </a:ln>
        </p:spPr>
      </p:sp>
      <p:grpSp>
        <p:nvGrpSpPr>
          <p:cNvPr name="Group 9" id="9"/>
          <p:cNvGrpSpPr/>
          <p:nvPr/>
        </p:nvGrpSpPr>
        <p:grpSpPr>
          <a:xfrm rot="0">
            <a:off x="1028700" y="7086283"/>
            <a:ext cx="3525022" cy="2030323"/>
            <a:chOff x="0" y="0"/>
            <a:chExt cx="928401" cy="534735"/>
          </a:xfrm>
        </p:grpSpPr>
        <p:sp>
          <p:nvSpPr>
            <p:cNvPr name="Freeform 10" id="10"/>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11" id="11"/>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1</a:t>
              </a:r>
            </a:p>
          </p:txBody>
        </p:sp>
      </p:grpSp>
      <p:grpSp>
        <p:nvGrpSpPr>
          <p:cNvPr name="Group 12" id="12"/>
          <p:cNvGrpSpPr/>
          <p:nvPr/>
        </p:nvGrpSpPr>
        <p:grpSpPr>
          <a:xfrm rot="-10800000">
            <a:off x="3909698" y="8499438"/>
            <a:ext cx="644024" cy="617168"/>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14" id="14"/>
          <p:cNvGrpSpPr/>
          <p:nvPr/>
        </p:nvGrpSpPr>
        <p:grpSpPr>
          <a:xfrm rot="0">
            <a:off x="3909698" y="6469115"/>
            <a:ext cx="3525022" cy="2030323"/>
            <a:chOff x="0" y="0"/>
            <a:chExt cx="928401" cy="534735"/>
          </a:xfrm>
        </p:grpSpPr>
        <p:sp>
          <p:nvSpPr>
            <p:cNvPr name="Freeform 15" id="15"/>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16" id="16"/>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2</a:t>
              </a:r>
            </a:p>
          </p:txBody>
        </p:sp>
      </p:grpSp>
      <p:grpSp>
        <p:nvGrpSpPr>
          <p:cNvPr name="Group 17" id="17"/>
          <p:cNvGrpSpPr/>
          <p:nvPr/>
        </p:nvGrpSpPr>
        <p:grpSpPr>
          <a:xfrm rot="0">
            <a:off x="6842430" y="5851947"/>
            <a:ext cx="3525022" cy="2030323"/>
            <a:chOff x="0" y="0"/>
            <a:chExt cx="928401" cy="534735"/>
          </a:xfrm>
        </p:grpSpPr>
        <p:sp>
          <p:nvSpPr>
            <p:cNvPr name="Freeform 18" id="1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9" id="19"/>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3</a:t>
              </a:r>
            </a:p>
          </p:txBody>
        </p:sp>
      </p:grpSp>
      <p:grpSp>
        <p:nvGrpSpPr>
          <p:cNvPr name="Group 20" id="20"/>
          <p:cNvGrpSpPr/>
          <p:nvPr/>
        </p:nvGrpSpPr>
        <p:grpSpPr>
          <a:xfrm rot="0">
            <a:off x="9749295" y="5240138"/>
            <a:ext cx="3525022" cy="2030323"/>
            <a:chOff x="0" y="0"/>
            <a:chExt cx="928401" cy="534735"/>
          </a:xfrm>
        </p:grpSpPr>
        <p:sp>
          <p:nvSpPr>
            <p:cNvPr name="Freeform 21" id="2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22" id="22"/>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4</a:t>
              </a:r>
            </a:p>
          </p:txBody>
        </p:sp>
      </p:grpSp>
      <p:grpSp>
        <p:nvGrpSpPr>
          <p:cNvPr name="Group 23" id="23"/>
          <p:cNvGrpSpPr/>
          <p:nvPr/>
        </p:nvGrpSpPr>
        <p:grpSpPr>
          <a:xfrm rot="-10800000">
            <a:off x="9739770" y="7265102"/>
            <a:ext cx="618157" cy="617168"/>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25" id="25"/>
          <p:cNvGrpSpPr/>
          <p:nvPr/>
        </p:nvGrpSpPr>
        <p:grpSpPr>
          <a:xfrm rot="-10800000">
            <a:off x="6826088" y="7882270"/>
            <a:ext cx="618157" cy="617168"/>
            <a:chOff x="0" y="0"/>
            <a:chExt cx="6350000" cy="6339840"/>
          </a:xfrm>
        </p:grpSpPr>
        <p:sp>
          <p:nvSpPr>
            <p:cNvPr name="Freeform 26" id="2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27" id="27"/>
          <p:cNvGrpSpPr/>
          <p:nvPr/>
        </p:nvGrpSpPr>
        <p:grpSpPr>
          <a:xfrm rot="0">
            <a:off x="12650434" y="3574512"/>
            <a:ext cx="4525941" cy="4020616"/>
            <a:chOff x="0" y="0"/>
            <a:chExt cx="977479" cy="868343"/>
          </a:xfrm>
        </p:grpSpPr>
        <p:sp>
          <p:nvSpPr>
            <p:cNvPr name="Freeform 28" id="28"/>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9" id="29"/>
            <p:cNvSpPr txBox="true"/>
            <p:nvPr/>
          </p:nvSpPr>
          <p:spPr>
            <a:xfrm>
              <a:off x="0" y="127000"/>
              <a:ext cx="875879" cy="538143"/>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5</a:t>
              </a:r>
            </a:p>
          </p:txBody>
        </p:sp>
      </p:grpSp>
      <p:grpSp>
        <p:nvGrpSpPr>
          <p:cNvPr name="Group 30" id="30"/>
          <p:cNvGrpSpPr/>
          <p:nvPr/>
        </p:nvGrpSpPr>
        <p:grpSpPr>
          <a:xfrm rot="-10800000">
            <a:off x="12640909" y="6647934"/>
            <a:ext cx="618157" cy="617168"/>
            <a:chOff x="0" y="0"/>
            <a:chExt cx="6350000" cy="6339840"/>
          </a:xfrm>
        </p:grpSpPr>
        <p:sp>
          <p:nvSpPr>
            <p:cNvPr name="Freeform 31" id="3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TextBox 32" id="32"/>
          <p:cNvSpPr txBox="true"/>
          <p:nvPr/>
        </p:nvSpPr>
        <p:spPr>
          <a:xfrm rot="0">
            <a:off x="1536408" y="6030557"/>
            <a:ext cx="1887754" cy="4483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Intro</a:t>
            </a:r>
          </a:p>
        </p:txBody>
      </p:sp>
      <p:sp>
        <p:nvSpPr>
          <p:cNvPr name="TextBox 33" id="33"/>
          <p:cNvSpPr txBox="true"/>
          <p:nvPr/>
        </p:nvSpPr>
        <p:spPr>
          <a:xfrm rot="0">
            <a:off x="4553722" y="4883568"/>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Docker Scout </a:t>
            </a:r>
          </a:p>
        </p:txBody>
      </p:sp>
      <p:sp>
        <p:nvSpPr>
          <p:cNvPr name="TextBox 34" id="34"/>
          <p:cNvSpPr txBox="true"/>
          <p:nvPr/>
        </p:nvSpPr>
        <p:spPr>
          <a:xfrm rot="0">
            <a:off x="7460587" y="4334628"/>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KillerCoda Lab setup</a:t>
            </a:r>
          </a:p>
        </p:txBody>
      </p:sp>
      <p:sp>
        <p:nvSpPr>
          <p:cNvPr name="TextBox 35" id="35"/>
          <p:cNvSpPr txBox="true"/>
          <p:nvPr/>
        </p:nvSpPr>
        <p:spPr>
          <a:xfrm rot="0">
            <a:off x="10310774" y="4102040"/>
            <a:ext cx="1887754" cy="4483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Demo</a:t>
            </a:r>
          </a:p>
        </p:txBody>
      </p:sp>
      <p:sp>
        <p:nvSpPr>
          <p:cNvPr name="TextBox 36" id="36"/>
          <p:cNvSpPr txBox="true"/>
          <p:nvPr/>
        </p:nvSpPr>
        <p:spPr>
          <a:xfrm rot="0">
            <a:off x="13112214" y="3500815"/>
            <a:ext cx="1887754" cy="4483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Q &amp; 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grpSp>
        <p:nvGrpSpPr>
          <p:cNvPr name="Group 3" id="3"/>
          <p:cNvGrpSpPr/>
          <p:nvPr/>
        </p:nvGrpSpPr>
        <p:grpSpPr>
          <a:xfrm rot="0">
            <a:off x="12496791" y="2358116"/>
            <a:ext cx="4820562" cy="6656361"/>
            <a:chOff x="0" y="0"/>
            <a:chExt cx="6427416" cy="8875148"/>
          </a:xfrm>
        </p:grpSpPr>
        <p:pic>
          <p:nvPicPr>
            <p:cNvPr name="Picture 4" id="4"/>
            <p:cNvPicPr>
              <a:picLocks noChangeAspect="true"/>
            </p:cNvPicPr>
            <p:nvPr/>
          </p:nvPicPr>
          <p:blipFill>
            <a:blip r:embed="rId3"/>
            <a:srcRect l="1719" t="0" r="1719" b="0"/>
            <a:stretch>
              <a:fillRect/>
            </a:stretch>
          </p:blipFill>
          <p:spPr>
            <a:xfrm flipH="false" flipV="false">
              <a:off x="0" y="0"/>
              <a:ext cx="6427416" cy="8875148"/>
            </a:xfrm>
            <a:prstGeom prst="rect">
              <a:avLst/>
            </a:prstGeom>
          </p:spPr>
        </p:pic>
      </p:grpSp>
      <p:sp>
        <p:nvSpPr>
          <p:cNvPr name="AutoShape 5" id="5"/>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Freeform 6" id="6"/>
          <p:cNvSpPr/>
          <p:nvPr/>
        </p:nvSpPr>
        <p:spPr>
          <a:xfrm flipH="false" flipV="false" rot="0">
            <a:off x="1125634" y="8795677"/>
            <a:ext cx="1329380" cy="1282938"/>
          </a:xfrm>
          <a:custGeom>
            <a:avLst/>
            <a:gdLst/>
            <a:ahLst/>
            <a:cxnLst/>
            <a:rect r="r" b="b" t="t" l="l"/>
            <a:pathLst>
              <a:path h="1282938" w="1329380">
                <a:moveTo>
                  <a:pt x="0" y="0"/>
                </a:moveTo>
                <a:lnTo>
                  <a:pt x="1329380" y="0"/>
                </a:lnTo>
                <a:lnTo>
                  <a:pt x="1329380" y="1282938"/>
                </a:lnTo>
                <a:lnTo>
                  <a:pt x="0" y="1282938"/>
                </a:lnTo>
                <a:lnTo>
                  <a:pt x="0" y="0"/>
                </a:lnTo>
                <a:close/>
              </a:path>
            </a:pathLst>
          </a:custGeom>
          <a:blipFill>
            <a:blip r:embed="rId4"/>
            <a:stretch>
              <a:fillRect l="0" t="-1810" r="0" b="-1810"/>
            </a:stretch>
          </a:blipFill>
        </p:spPr>
      </p:sp>
      <p:sp>
        <p:nvSpPr>
          <p:cNvPr name="Freeform 7" id="7"/>
          <p:cNvSpPr/>
          <p:nvPr/>
        </p:nvSpPr>
        <p:spPr>
          <a:xfrm flipH="false" flipV="false" rot="0">
            <a:off x="3156859" y="8835357"/>
            <a:ext cx="1488932" cy="1203577"/>
          </a:xfrm>
          <a:custGeom>
            <a:avLst/>
            <a:gdLst/>
            <a:ahLst/>
            <a:cxnLst/>
            <a:rect r="r" b="b" t="t" l="l"/>
            <a:pathLst>
              <a:path h="1203577" w="1488932">
                <a:moveTo>
                  <a:pt x="0" y="0"/>
                </a:moveTo>
                <a:lnTo>
                  <a:pt x="1488931" y="0"/>
                </a:lnTo>
                <a:lnTo>
                  <a:pt x="1488931" y="1203577"/>
                </a:lnTo>
                <a:lnTo>
                  <a:pt x="0" y="1203577"/>
                </a:lnTo>
                <a:lnTo>
                  <a:pt x="0" y="0"/>
                </a:lnTo>
                <a:close/>
              </a:path>
            </a:pathLst>
          </a:custGeom>
          <a:blipFill>
            <a:blip r:embed="rId5"/>
            <a:stretch>
              <a:fillRect l="0" t="0" r="0" b="0"/>
            </a:stretch>
          </a:blipFill>
        </p:spPr>
      </p:sp>
      <p:sp>
        <p:nvSpPr>
          <p:cNvPr name="Freeform 8" id="8"/>
          <p:cNvSpPr/>
          <p:nvPr/>
        </p:nvSpPr>
        <p:spPr>
          <a:xfrm flipH="false" flipV="false" rot="0">
            <a:off x="5283497" y="8807515"/>
            <a:ext cx="1906649" cy="1271100"/>
          </a:xfrm>
          <a:custGeom>
            <a:avLst/>
            <a:gdLst/>
            <a:ahLst/>
            <a:cxnLst/>
            <a:rect r="r" b="b" t="t" l="l"/>
            <a:pathLst>
              <a:path h="1271100" w="1906649">
                <a:moveTo>
                  <a:pt x="0" y="0"/>
                </a:moveTo>
                <a:lnTo>
                  <a:pt x="1906649" y="0"/>
                </a:lnTo>
                <a:lnTo>
                  <a:pt x="1906649" y="1271100"/>
                </a:lnTo>
                <a:lnTo>
                  <a:pt x="0" y="1271100"/>
                </a:lnTo>
                <a:lnTo>
                  <a:pt x="0" y="0"/>
                </a:lnTo>
                <a:close/>
              </a:path>
            </a:pathLst>
          </a:custGeom>
          <a:blipFill>
            <a:blip r:embed="rId6"/>
            <a:stretch>
              <a:fillRect l="0" t="0" r="0" b="0"/>
            </a:stretch>
          </a:blipFill>
        </p:spPr>
      </p:sp>
      <p:sp>
        <p:nvSpPr>
          <p:cNvPr name="TextBox 9" id="9"/>
          <p:cNvSpPr txBox="true"/>
          <p:nvPr/>
        </p:nvSpPr>
        <p:spPr>
          <a:xfrm rot="0">
            <a:off x="1028700" y="2274596"/>
            <a:ext cx="9355370" cy="1184896"/>
          </a:xfrm>
          <a:prstGeom prst="rect">
            <a:avLst/>
          </a:prstGeom>
        </p:spPr>
        <p:txBody>
          <a:bodyPr anchor="t" rtlCol="false" tIns="0" lIns="0" bIns="0" rIns="0">
            <a:spAutoFit/>
          </a:bodyPr>
          <a:lstStyle/>
          <a:p>
            <a:pPr>
              <a:lnSpc>
                <a:spcPts val="9240"/>
              </a:lnSpc>
            </a:pPr>
            <a:r>
              <a:rPr lang="en-US" sz="6600">
                <a:solidFill>
                  <a:srgbClr val="000000"/>
                </a:solidFill>
                <a:latin typeface="Poppins Medium"/>
              </a:rPr>
              <a:t>Shubhendu Shubham</a:t>
            </a:r>
          </a:p>
        </p:txBody>
      </p:sp>
      <p:sp>
        <p:nvSpPr>
          <p:cNvPr name="TextBox 10" id="10"/>
          <p:cNvSpPr txBox="true"/>
          <p:nvPr/>
        </p:nvSpPr>
        <p:spPr>
          <a:xfrm rot="0">
            <a:off x="1028700" y="970572"/>
            <a:ext cx="3575425" cy="358775"/>
          </a:xfrm>
          <a:prstGeom prst="rect">
            <a:avLst/>
          </a:prstGeom>
        </p:spPr>
        <p:txBody>
          <a:bodyPr anchor="t" rtlCol="false" tIns="0" lIns="0" bIns="0" rIns="0">
            <a:spAutoFit/>
          </a:bodyPr>
          <a:lstStyle/>
          <a:p>
            <a:pPr>
              <a:lnSpc>
                <a:spcPts val="2800"/>
              </a:lnSpc>
            </a:pPr>
            <a:r>
              <a:rPr lang="en-US" sz="2000" spc="200">
                <a:solidFill>
                  <a:srgbClr val="000000"/>
                </a:solidFill>
                <a:latin typeface="Roboto"/>
              </a:rPr>
              <a:t>$whoami</a:t>
            </a:r>
          </a:p>
        </p:txBody>
      </p:sp>
      <p:sp>
        <p:nvSpPr>
          <p:cNvPr name="TextBox 11" id="11"/>
          <p:cNvSpPr txBox="true"/>
          <p:nvPr/>
        </p:nvSpPr>
        <p:spPr>
          <a:xfrm rot="0">
            <a:off x="3766417" y="3574766"/>
            <a:ext cx="3243151" cy="325755"/>
          </a:xfrm>
          <a:prstGeom prst="rect">
            <a:avLst/>
          </a:prstGeom>
        </p:spPr>
        <p:txBody>
          <a:bodyPr anchor="t" rtlCol="false" tIns="0" lIns="0" bIns="0" rIns="0">
            <a:spAutoFit/>
          </a:bodyPr>
          <a:lstStyle/>
          <a:p>
            <a:pPr algn="ctr">
              <a:lnSpc>
                <a:spcPts val="2520"/>
              </a:lnSpc>
            </a:pPr>
            <a:r>
              <a:rPr lang="en-US" sz="1800">
                <a:solidFill>
                  <a:srgbClr val="8C52FF"/>
                </a:solidFill>
                <a:latin typeface="Poppins Light Italics"/>
              </a:rPr>
              <a:t>“sudo rm -rf / problems”</a:t>
            </a:r>
          </a:p>
        </p:txBody>
      </p:sp>
      <p:sp>
        <p:nvSpPr>
          <p:cNvPr name="TextBox 12" id="12"/>
          <p:cNvSpPr txBox="true"/>
          <p:nvPr/>
        </p:nvSpPr>
        <p:spPr>
          <a:xfrm rot="0">
            <a:off x="1243454" y="4503038"/>
            <a:ext cx="7557529" cy="3182418"/>
          </a:xfrm>
          <a:prstGeom prst="rect">
            <a:avLst/>
          </a:prstGeom>
        </p:spPr>
        <p:txBody>
          <a:bodyPr anchor="t" rtlCol="false" tIns="0" lIns="0" bIns="0" rIns="0">
            <a:spAutoFit/>
          </a:bodyPr>
          <a:lstStyle/>
          <a:p>
            <a:pPr marL="484370" indent="-242185" lvl="1">
              <a:lnSpc>
                <a:spcPts val="3140"/>
              </a:lnSpc>
              <a:buFont typeface="Arial"/>
              <a:buChar char="•"/>
            </a:pPr>
            <a:r>
              <a:rPr lang="en-US" sz="2243">
                <a:solidFill>
                  <a:srgbClr val="000000"/>
                </a:solidFill>
                <a:latin typeface="Poppins Light"/>
              </a:rPr>
              <a:t>Threat Hunter &amp; CTF Player</a:t>
            </a:r>
          </a:p>
          <a:p>
            <a:pPr marL="484370" indent="-242185" lvl="1">
              <a:lnSpc>
                <a:spcPts val="3140"/>
              </a:lnSpc>
              <a:buFont typeface="Arial"/>
              <a:buChar char="•"/>
            </a:pPr>
            <a:r>
              <a:rPr lang="en-US" sz="2243">
                <a:solidFill>
                  <a:srgbClr val="000000"/>
                </a:solidFill>
                <a:latin typeface="Poppins Light"/>
              </a:rPr>
              <a:t>MS Certified Security Architect</a:t>
            </a:r>
          </a:p>
          <a:p>
            <a:pPr marL="484370" indent="-242185" lvl="1">
              <a:lnSpc>
                <a:spcPts val="3140"/>
              </a:lnSpc>
              <a:buFont typeface="Arial"/>
              <a:buChar char="•"/>
            </a:pPr>
            <a:r>
              <a:rPr lang="en-US" sz="2243">
                <a:solidFill>
                  <a:srgbClr val="000000"/>
                </a:solidFill>
                <a:latin typeface="Poppins Light"/>
              </a:rPr>
              <a:t>Building </a:t>
            </a:r>
            <a:r>
              <a:rPr lang="en-US" sz="2243">
                <a:solidFill>
                  <a:srgbClr val="000000"/>
                </a:solidFill>
                <a:latin typeface="Poppins"/>
              </a:rPr>
              <a:t>Troubleshooter</a:t>
            </a:r>
            <a:r>
              <a:rPr lang="en-US" sz="2243">
                <a:solidFill>
                  <a:srgbClr val="000000"/>
                </a:solidFill>
                <a:latin typeface="Poppins Light"/>
              </a:rPr>
              <a:t> Club SaaS</a:t>
            </a:r>
          </a:p>
          <a:p>
            <a:pPr marL="484370" indent="-242185" lvl="1">
              <a:lnSpc>
                <a:spcPts val="3140"/>
              </a:lnSpc>
              <a:buFont typeface="Arial"/>
              <a:buChar char="•"/>
            </a:pPr>
            <a:r>
              <a:rPr lang="en-US" sz="2243">
                <a:solidFill>
                  <a:srgbClr val="000000"/>
                </a:solidFill>
                <a:latin typeface="Poppins Light"/>
              </a:rPr>
              <a:t>Former Product Mentor @SIH 2022</a:t>
            </a:r>
          </a:p>
          <a:p>
            <a:pPr marL="484370" indent="-242185" lvl="1">
              <a:lnSpc>
                <a:spcPts val="3140"/>
              </a:lnSpc>
              <a:buFont typeface="Arial"/>
              <a:buChar char="•"/>
            </a:pPr>
            <a:r>
              <a:rPr lang="en-US" sz="2243">
                <a:solidFill>
                  <a:srgbClr val="000000"/>
                </a:solidFill>
                <a:latin typeface="Poppins Light"/>
              </a:rPr>
              <a:t>Worked with Ministry of Edu &amp; MyGov.in</a:t>
            </a:r>
          </a:p>
          <a:p>
            <a:pPr marL="484370" indent="-242185" lvl="1">
              <a:lnSpc>
                <a:spcPts val="3140"/>
              </a:lnSpc>
              <a:buFont typeface="Arial"/>
              <a:buChar char="•"/>
            </a:pPr>
            <a:r>
              <a:rPr lang="en-US" sz="2243">
                <a:solidFill>
                  <a:srgbClr val="000000"/>
                </a:solidFill>
                <a:latin typeface="Poppins Light"/>
              </a:rPr>
              <a:t>Open-Source Contributor </a:t>
            </a:r>
          </a:p>
          <a:p>
            <a:pPr marL="484370" indent="-242185" lvl="1">
              <a:lnSpc>
                <a:spcPts val="3140"/>
              </a:lnSpc>
              <a:buFont typeface="Arial"/>
              <a:buChar char="•"/>
            </a:pPr>
            <a:r>
              <a:rPr lang="en-US" sz="2243">
                <a:solidFill>
                  <a:srgbClr val="000000"/>
                </a:solidFill>
                <a:latin typeface="Poppins Light"/>
              </a:rPr>
              <a:t>Azure Developer community Leader</a:t>
            </a:r>
          </a:p>
          <a:p>
            <a:pPr marL="484370" indent="-242185" lvl="1">
              <a:lnSpc>
                <a:spcPts val="3140"/>
              </a:lnSpc>
              <a:buFont typeface="Arial"/>
              <a:buChar char="•"/>
            </a:pPr>
            <a:r>
              <a:rPr lang="en-US" sz="2243">
                <a:solidFill>
                  <a:srgbClr val="000000"/>
                </a:solidFill>
                <a:latin typeface="Poppins Light"/>
              </a:rPr>
              <a:t>Azure Blogathon Winner 2021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55875" y="5411241"/>
            <a:ext cx="1354147" cy="1354147"/>
          </a:xfrm>
          <a:custGeom>
            <a:avLst/>
            <a:gdLst/>
            <a:ahLst/>
            <a:cxnLst/>
            <a:rect r="r" b="b" t="t" l="l"/>
            <a:pathLst>
              <a:path h="1354147" w="1354147">
                <a:moveTo>
                  <a:pt x="0" y="0"/>
                </a:moveTo>
                <a:lnTo>
                  <a:pt x="1354146" y="0"/>
                </a:lnTo>
                <a:lnTo>
                  <a:pt x="1354146" y="1354147"/>
                </a:lnTo>
                <a:lnTo>
                  <a:pt x="0" y="1354147"/>
                </a:lnTo>
                <a:lnTo>
                  <a:pt x="0" y="0"/>
                </a:lnTo>
                <a:close/>
              </a:path>
            </a:pathLst>
          </a:custGeom>
          <a:blipFill>
            <a:blip r:embed="rId4"/>
            <a:stretch>
              <a:fillRect l="0" t="0" r="0" b="0"/>
            </a:stretch>
          </a:blipFill>
        </p:spPr>
      </p:sp>
      <p:grpSp>
        <p:nvGrpSpPr>
          <p:cNvPr name="Group 7" id="7"/>
          <p:cNvGrpSpPr/>
          <p:nvPr/>
        </p:nvGrpSpPr>
        <p:grpSpPr>
          <a:xfrm rot="0">
            <a:off x="952321" y="3333248"/>
            <a:ext cx="13749236" cy="1705756"/>
            <a:chOff x="0" y="0"/>
            <a:chExt cx="18332314" cy="2274342"/>
          </a:xfrm>
        </p:grpSpPr>
        <p:sp>
          <p:nvSpPr>
            <p:cNvPr name="Freeform 8" id="8"/>
            <p:cNvSpPr/>
            <p:nvPr/>
          </p:nvSpPr>
          <p:spPr>
            <a:xfrm flipH="false" flipV="false" rot="0">
              <a:off x="0" y="11892"/>
              <a:ext cx="2262450" cy="2262450"/>
            </a:xfrm>
            <a:custGeom>
              <a:avLst/>
              <a:gdLst/>
              <a:ahLst/>
              <a:cxnLst/>
              <a:rect r="r" b="b" t="t" l="l"/>
              <a:pathLst>
                <a:path h="2262450" w="2262450">
                  <a:moveTo>
                    <a:pt x="0" y="0"/>
                  </a:moveTo>
                  <a:lnTo>
                    <a:pt x="2262450" y="0"/>
                  </a:lnTo>
                  <a:lnTo>
                    <a:pt x="2262450" y="2262450"/>
                  </a:lnTo>
                  <a:lnTo>
                    <a:pt x="0" y="2262450"/>
                  </a:lnTo>
                  <a:lnTo>
                    <a:pt x="0" y="0"/>
                  </a:lnTo>
                  <a:close/>
                </a:path>
              </a:pathLst>
            </a:custGeom>
            <a:blipFill>
              <a:blip r:embed="rId5"/>
              <a:stretch>
                <a:fillRect l="0" t="0" r="0" b="0"/>
              </a:stretch>
            </a:blipFill>
          </p:spPr>
        </p:sp>
        <p:sp>
          <p:nvSpPr>
            <p:cNvPr name="Freeform 9" id="9"/>
            <p:cNvSpPr/>
            <p:nvPr/>
          </p:nvSpPr>
          <p:spPr>
            <a:xfrm flipH="false" flipV="false" rot="0">
              <a:off x="2918725" y="35675"/>
              <a:ext cx="2214883" cy="2214883"/>
            </a:xfrm>
            <a:custGeom>
              <a:avLst/>
              <a:gdLst/>
              <a:ahLst/>
              <a:cxnLst/>
              <a:rect r="r" b="b" t="t" l="l"/>
              <a:pathLst>
                <a:path h="2214883" w="2214883">
                  <a:moveTo>
                    <a:pt x="0" y="0"/>
                  </a:moveTo>
                  <a:lnTo>
                    <a:pt x="2214883" y="0"/>
                  </a:lnTo>
                  <a:lnTo>
                    <a:pt x="2214883" y="2214883"/>
                  </a:lnTo>
                  <a:lnTo>
                    <a:pt x="0" y="2214883"/>
                  </a:lnTo>
                  <a:lnTo>
                    <a:pt x="0" y="0"/>
                  </a:lnTo>
                  <a:close/>
                </a:path>
              </a:pathLst>
            </a:custGeom>
            <a:blipFill>
              <a:blip r:embed="rId6"/>
              <a:stretch>
                <a:fillRect l="0" t="0" r="0" b="0"/>
              </a:stretch>
            </a:blipFill>
          </p:spPr>
        </p:sp>
        <p:sp>
          <p:nvSpPr>
            <p:cNvPr name="Freeform 10" id="10"/>
            <p:cNvSpPr/>
            <p:nvPr/>
          </p:nvSpPr>
          <p:spPr>
            <a:xfrm flipH="false" flipV="false" rot="0">
              <a:off x="5794008" y="59459"/>
              <a:ext cx="2191100" cy="2191100"/>
            </a:xfrm>
            <a:custGeom>
              <a:avLst/>
              <a:gdLst/>
              <a:ahLst/>
              <a:cxnLst/>
              <a:rect r="r" b="b" t="t" l="l"/>
              <a:pathLst>
                <a:path h="2191100" w="2191100">
                  <a:moveTo>
                    <a:pt x="0" y="0"/>
                  </a:moveTo>
                  <a:lnTo>
                    <a:pt x="2191099" y="0"/>
                  </a:lnTo>
                  <a:lnTo>
                    <a:pt x="2191099" y="2191099"/>
                  </a:lnTo>
                  <a:lnTo>
                    <a:pt x="0" y="2191099"/>
                  </a:lnTo>
                  <a:lnTo>
                    <a:pt x="0" y="0"/>
                  </a:lnTo>
                  <a:close/>
                </a:path>
              </a:pathLst>
            </a:custGeom>
            <a:blipFill>
              <a:blip r:embed="rId7"/>
              <a:stretch>
                <a:fillRect l="0" t="0" r="0" b="0"/>
              </a:stretch>
            </a:blipFill>
          </p:spPr>
        </p:sp>
        <p:sp>
          <p:nvSpPr>
            <p:cNvPr name="Freeform 11" id="11"/>
            <p:cNvSpPr/>
            <p:nvPr/>
          </p:nvSpPr>
          <p:spPr>
            <a:xfrm flipH="false" flipV="false" rot="0">
              <a:off x="8645507" y="71350"/>
              <a:ext cx="2167316" cy="2167316"/>
            </a:xfrm>
            <a:custGeom>
              <a:avLst/>
              <a:gdLst/>
              <a:ahLst/>
              <a:cxnLst/>
              <a:rect r="r" b="b" t="t" l="l"/>
              <a:pathLst>
                <a:path h="2167316" w="2167316">
                  <a:moveTo>
                    <a:pt x="0" y="0"/>
                  </a:moveTo>
                  <a:lnTo>
                    <a:pt x="2167316" y="0"/>
                  </a:lnTo>
                  <a:lnTo>
                    <a:pt x="2167316" y="2167316"/>
                  </a:lnTo>
                  <a:lnTo>
                    <a:pt x="0" y="2167316"/>
                  </a:lnTo>
                  <a:lnTo>
                    <a:pt x="0" y="0"/>
                  </a:lnTo>
                  <a:close/>
                </a:path>
              </a:pathLst>
            </a:custGeom>
            <a:blipFill>
              <a:blip r:embed="rId8"/>
              <a:stretch>
                <a:fillRect l="0" t="0" r="0" b="0"/>
              </a:stretch>
            </a:blipFill>
          </p:spPr>
        </p:sp>
        <p:sp>
          <p:nvSpPr>
            <p:cNvPr name="Freeform 12" id="12"/>
            <p:cNvSpPr/>
            <p:nvPr/>
          </p:nvSpPr>
          <p:spPr>
            <a:xfrm flipH="false" flipV="false" rot="0">
              <a:off x="11388079" y="0"/>
              <a:ext cx="2079374" cy="2079374"/>
            </a:xfrm>
            <a:custGeom>
              <a:avLst/>
              <a:gdLst/>
              <a:ahLst/>
              <a:cxnLst/>
              <a:rect r="r" b="b" t="t" l="l"/>
              <a:pathLst>
                <a:path h="2079374" w="2079374">
                  <a:moveTo>
                    <a:pt x="0" y="0"/>
                  </a:moveTo>
                  <a:lnTo>
                    <a:pt x="2079373" y="0"/>
                  </a:lnTo>
                  <a:lnTo>
                    <a:pt x="2079373" y="2079374"/>
                  </a:lnTo>
                  <a:lnTo>
                    <a:pt x="0" y="2079374"/>
                  </a:lnTo>
                  <a:lnTo>
                    <a:pt x="0" y="0"/>
                  </a:lnTo>
                  <a:close/>
                </a:path>
              </a:pathLst>
            </a:custGeom>
            <a:blipFill>
              <a:blip r:embed="rId9"/>
              <a:stretch>
                <a:fillRect l="0" t="0" r="0" b="0"/>
              </a:stretch>
            </a:blipFill>
          </p:spPr>
        </p:sp>
        <p:sp>
          <p:nvSpPr>
            <p:cNvPr name="Freeform 13" id="13"/>
            <p:cNvSpPr/>
            <p:nvPr/>
          </p:nvSpPr>
          <p:spPr>
            <a:xfrm flipH="false" flipV="false" rot="0">
              <a:off x="13855931" y="11892"/>
              <a:ext cx="2055590" cy="2055590"/>
            </a:xfrm>
            <a:custGeom>
              <a:avLst/>
              <a:gdLst/>
              <a:ahLst/>
              <a:cxnLst/>
              <a:rect r="r" b="b" t="t" l="l"/>
              <a:pathLst>
                <a:path h="2055590" w="2055590">
                  <a:moveTo>
                    <a:pt x="0" y="0"/>
                  </a:moveTo>
                  <a:lnTo>
                    <a:pt x="2055590" y="0"/>
                  </a:lnTo>
                  <a:lnTo>
                    <a:pt x="2055590" y="2055590"/>
                  </a:lnTo>
                  <a:lnTo>
                    <a:pt x="0" y="2055590"/>
                  </a:lnTo>
                  <a:lnTo>
                    <a:pt x="0" y="0"/>
                  </a:lnTo>
                  <a:close/>
                </a:path>
              </a:pathLst>
            </a:custGeom>
            <a:blipFill>
              <a:blip r:embed="rId10"/>
              <a:stretch>
                <a:fillRect l="0" t="0" r="0" b="0"/>
              </a:stretch>
            </a:blipFill>
          </p:spPr>
        </p:sp>
        <p:sp>
          <p:nvSpPr>
            <p:cNvPr name="Freeform 14" id="14"/>
            <p:cNvSpPr/>
            <p:nvPr/>
          </p:nvSpPr>
          <p:spPr>
            <a:xfrm flipH="false" flipV="false" rot="0">
              <a:off x="16243298" y="11892"/>
              <a:ext cx="2089017" cy="2089017"/>
            </a:xfrm>
            <a:custGeom>
              <a:avLst/>
              <a:gdLst/>
              <a:ahLst/>
              <a:cxnLst/>
              <a:rect r="r" b="b" t="t" l="l"/>
              <a:pathLst>
                <a:path h="2089017" w="2089017">
                  <a:moveTo>
                    <a:pt x="0" y="0"/>
                  </a:moveTo>
                  <a:lnTo>
                    <a:pt x="2089016" y="0"/>
                  </a:lnTo>
                  <a:lnTo>
                    <a:pt x="2089016" y="2089016"/>
                  </a:lnTo>
                  <a:lnTo>
                    <a:pt x="0" y="2089016"/>
                  </a:lnTo>
                  <a:lnTo>
                    <a:pt x="0" y="0"/>
                  </a:lnTo>
                  <a:close/>
                </a:path>
              </a:pathLst>
            </a:custGeom>
            <a:blipFill>
              <a:blip r:embed="rId11"/>
              <a:stretch>
                <a:fillRect l="0" t="0" r="0" b="0"/>
              </a:stretch>
            </a:blipFill>
          </p:spPr>
        </p:sp>
      </p:grpSp>
      <p:sp>
        <p:nvSpPr>
          <p:cNvPr name="Freeform 15" id="15"/>
          <p:cNvSpPr/>
          <p:nvPr/>
        </p:nvSpPr>
        <p:spPr>
          <a:xfrm flipH="false" flipV="false" rot="0">
            <a:off x="1268393" y="5277782"/>
            <a:ext cx="1719755" cy="1719755"/>
          </a:xfrm>
          <a:custGeom>
            <a:avLst/>
            <a:gdLst/>
            <a:ahLst/>
            <a:cxnLst/>
            <a:rect r="r" b="b" t="t" l="l"/>
            <a:pathLst>
              <a:path h="1719755" w="1719755">
                <a:moveTo>
                  <a:pt x="0" y="0"/>
                </a:moveTo>
                <a:lnTo>
                  <a:pt x="1719756" y="0"/>
                </a:lnTo>
                <a:lnTo>
                  <a:pt x="1719756" y="1719755"/>
                </a:lnTo>
                <a:lnTo>
                  <a:pt x="0" y="1719755"/>
                </a:lnTo>
                <a:lnTo>
                  <a:pt x="0" y="0"/>
                </a:lnTo>
                <a:close/>
              </a:path>
            </a:pathLst>
          </a:custGeom>
          <a:blipFill>
            <a:blip r:embed="rId12"/>
            <a:stretch>
              <a:fillRect l="0" t="0" r="0" b="0"/>
            </a:stretch>
          </a:blipFill>
        </p:spPr>
      </p:sp>
      <p:grpSp>
        <p:nvGrpSpPr>
          <p:cNvPr name="Group 16" id="16"/>
          <p:cNvGrpSpPr/>
          <p:nvPr/>
        </p:nvGrpSpPr>
        <p:grpSpPr>
          <a:xfrm rot="0">
            <a:off x="1156526" y="7858754"/>
            <a:ext cx="5505280" cy="1134604"/>
            <a:chOff x="0" y="0"/>
            <a:chExt cx="7340373" cy="1512806"/>
          </a:xfrm>
        </p:grpSpPr>
        <p:sp>
          <p:nvSpPr>
            <p:cNvPr name="Freeform 17" id="17"/>
            <p:cNvSpPr/>
            <p:nvPr/>
          </p:nvSpPr>
          <p:spPr>
            <a:xfrm flipH="false" flipV="false" rot="0">
              <a:off x="5827567" y="0"/>
              <a:ext cx="1512806" cy="1512806"/>
            </a:xfrm>
            <a:custGeom>
              <a:avLst/>
              <a:gdLst/>
              <a:ahLst/>
              <a:cxnLst/>
              <a:rect r="r" b="b" t="t" l="l"/>
              <a:pathLst>
                <a:path h="1512806" w="1512806">
                  <a:moveTo>
                    <a:pt x="0" y="0"/>
                  </a:moveTo>
                  <a:lnTo>
                    <a:pt x="1512806" y="0"/>
                  </a:lnTo>
                  <a:lnTo>
                    <a:pt x="1512806" y="1512806"/>
                  </a:lnTo>
                  <a:lnTo>
                    <a:pt x="0" y="1512806"/>
                  </a:lnTo>
                  <a:lnTo>
                    <a:pt x="0" y="0"/>
                  </a:lnTo>
                  <a:close/>
                </a:path>
              </a:pathLst>
            </a:custGeom>
            <a:blipFill>
              <a:blip r:embed="rId13"/>
              <a:stretch>
                <a:fillRect l="0" t="0" r="0" b="0"/>
              </a:stretch>
            </a:blipFill>
          </p:spPr>
        </p:sp>
        <p:sp>
          <p:nvSpPr>
            <p:cNvPr name="Freeform 18" id="18"/>
            <p:cNvSpPr/>
            <p:nvPr/>
          </p:nvSpPr>
          <p:spPr>
            <a:xfrm flipH="false" flipV="false" rot="0">
              <a:off x="0" y="67898"/>
              <a:ext cx="1504651" cy="1444908"/>
            </a:xfrm>
            <a:custGeom>
              <a:avLst/>
              <a:gdLst/>
              <a:ahLst/>
              <a:cxnLst/>
              <a:rect r="r" b="b" t="t" l="l"/>
              <a:pathLst>
                <a:path h="1444908" w="1504651">
                  <a:moveTo>
                    <a:pt x="0" y="0"/>
                  </a:moveTo>
                  <a:lnTo>
                    <a:pt x="1504651" y="0"/>
                  </a:lnTo>
                  <a:lnTo>
                    <a:pt x="1504651" y="1444908"/>
                  </a:lnTo>
                  <a:lnTo>
                    <a:pt x="0" y="1444908"/>
                  </a:lnTo>
                  <a:lnTo>
                    <a:pt x="0" y="0"/>
                  </a:lnTo>
                  <a:close/>
                </a:path>
              </a:pathLst>
            </a:custGeom>
            <a:blipFill>
              <a:blip r:embed="rId14"/>
              <a:stretch>
                <a:fillRect l="0" t="0" r="0" b="0"/>
              </a:stretch>
            </a:blipFill>
          </p:spPr>
        </p:sp>
        <p:sp>
          <p:nvSpPr>
            <p:cNvPr name="Freeform 19" id="19"/>
            <p:cNvSpPr/>
            <p:nvPr/>
          </p:nvSpPr>
          <p:spPr>
            <a:xfrm flipH="false" flipV="false" rot="0">
              <a:off x="3649965" y="67898"/>
              <a:ext cx="1416230" cy="1444908"/>
            </a:xfrm>
            <a:custGeom>
              <a:avLst/>
              <a:gdLst/>
              <a:ahLst/>
              <a:cxnLst/>
              <a:rect r="r" b="b" t="t" l="l"/>
              <a:pathLst>
                <a:path h="1444908" w="1416230">
                  <a:moveTo>
                    <a:pt x="0" y="0"/>
                  </a:moveTo>
                  <a:lnTo>
                    <a:pt x="1416230" y="0"/>
                  </a:lnTo>
                  <a:lnTo>
                    <a:pt x="1416230" y="1444908"/>
                  </a:lnTo>
                  <a:lnTo>
                    <a:pt x="0" y="1444908"/>
                  </a:lnTo>
                  <a:lnTo>
                    <a:pt x="0" y="0"/>
                  </a:lnTo>
                  <a:close/>
                </a:path>
              </a:pathLst>
            </a:custGeom>
            <a:blipFill>
              <a:blip r:embed="rId15"/>
              <a:stretch>
                <a:fillRect l="0" t="0" r="0" b="0"/>
              </a:stretch>
            </a:blipFill>
          </p:spPr>
        </p:sp>
        <p:sp>
          <p:nvSpPr>
            <p:cNvPr name="Freeform 20" id="20"/>
            <p:cNvSpPr/>
            <p:nvPr/>
          </p:nvSpPr>
          <p:spPr>
            <a:xfrm flipH="false" flipV="false" rot="0">
              <a:off x="1827814" y="67898"/>
              <a:ext cx="1504651" cy="1444908"/>
            </a:xfrm>
            <a:custGeom>
              <a:avLst/>
              <a:gdLst/>
              <a:ahLst/>
              <a:cxnLst/>
              <a:rect r="r" b="b" t="t" l="l"/>
              <a:pathLst>
                <a:path h="1444908" w="1504651">
                  <a:moveTo>
                    <a:pt x="0" y="0"/>
                  </a:moveTo>
                  <a:lnTo>
                    <a:pt x="1504651" y="0"/>
                  </a:lnTo>
                  <a:lnTo>
                    <a:pt x="1504651" y="1444908"/>
                  </a:lnTo>
                  <a:lnTo>
                    <a:pt x="0" y="1444908"/>
                  </a:lnTo>
                  <a:lnTo>
                    <a:pt x="0" y="0"/>
                  </a:lnTo>
                  <a:close/>
                </a:path>
              </a:pathLst>
            </a:custGeom>
            <a:blipFill>
              <a:blip r:embed="rId14"/>
              <a:stretch>
                <a:fillRect l="0" t="0" r="0" b="0"/>
              </a:stretch>
            </a:blipFill>
          </p:spPr>
        </p:sp>
      </p:grpSp>
      <p:sp>
        <p:nvSpPr>
          <p:cNvPr name="Freeform 21" id="21"/>
          <p:cNvSpPr/>
          <p:nvPr/>
        </p:nvSpPr>
        <p:spPr>
          <a:xfrm flipH="false" flipV="false" rot="0">
            <a:off x="5491705" y="5492578"/>
            <a:ext cx="1469799" cy="1439041"/>
          </a:xfrm>
          <a:custGeom>
            <a:avLst/>
            <a:gdLst/>
            <a:ahLst/>
            <a:cxnLst/>
            <a:rect r="r" b="b" t="t" l="l"/>
            <a:pathLst>
              <a:path h="1439041" w="1469799">
                <a:moveTo>
                  <a:pt x="0" y="0"/>
                </a:moveTo>
                <a:lnTo>
                  <a:pt x="1469799" y="0"/>
                </a:lnTo>
                <a:lnTo>
                  <a:pt x="1469799" y="1439041"/>
                </a:lnTo>
                <a:lnTo>
                  <a:pt x="0" y="1439041"/>
                </a:lnTo>
                <a:lnTo>
                  <a:pt x="0" y="0"/>
                </a:lnTo>
                <a:close/>
              </a:path>
            </a:pathLst>
          </a:custGeom>
          <a:blipFill>
            <a:blip r:embed="rId16"/>
            <a:stretch>
              <a:fillRect l="0" t="0" r="0" b="0"/>
            </a:stretch>
          </a:blipFill>
        </p:spPr>
      </p:sp>
      <p:sp>
        <p:nvSpPr>
          <p:cNvPr name="TextBox 22" id="22"/>
          <p:cNvSpPr txBox="true"/>
          <p:nvPr/>
        </p:nvSpPr>
        <p:spPr>
          <a:xfrm rot="0">
            <a:off x="952321" y="1012388"/>
            <a:ext cx="5407107" cy="1052830"/>
          </a:xfrm>
          <a:prstGeom prst="rect">
            <a:avLst/>
          </a:prstGeom>
        </p:spPr>
        <p:txBody>
          <a:bodyPr anchor="t" rtlCol="false" tIns="0" lIns="0" bIns="0" rIns="0">
            <a:spAutoFit/>
          </a:bodyPr>
          <a:lstStyle/>
          <a:p>
            <a:pPr>
              <a:lnSpc>
                <a:spcPts val="8119"/>
              </a:lnSpc>
            </a:pPr>
            <a:r>
              <a:rPr lang="en-US" sz="5800">
                <a:solidFill>
                  <a:srgbClr val="000000"/>
                </a:solidFill>
                <a:latin typeface="Poppins Medium"/>
              </a:rPr>
              <a:t>HALL OF FAME </a:t>
            </a:r>
          </a:p>
        </p:txBody>
      </p:sp>
      <p:sp>
        <p:nvSpPr>
          <p:cNvPr name="TextBox 23" id="23"/>
          <p:cNvSpPr txBox="true"/>
          <p:nvPr/>
        </p:nvSpPr>
        <p:spPr>
          <a:xfrm rot="0">
            <a:off x="1156526" y="2693168"/>
            <a:ext cx="1330821" cy="3162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Roboto"/>
              </a:rPr>
              <a:t>CTF BADGES</a:t>
            </a:r>
          </a:p>
        </p:txBody>
      </p:sp>
      <p:sp>
        <p:nvSpPr>
          <p:cNvPr name="TextBox 24" id="24"/>
          <p:cNvSpPr txBox="true"/>
          <p:nvPr/>
        </p:nvSpPr>
        <p:spPr>
          <a:xfrm rot="0">
            <a:off x="1248845" y="7269598"/>
            <a:ext cx="1758851" cy="3162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Roboto"/>
              </a:rPr>
              <a:t>CERTIFICATIONS</a:t>
            </a:r>
          </a:p>
        </p:txBody>
      </p:sp>
      <p:sp>
        <p:nvSpPr>
          <p:cNvPr name="TextBox 25" id="25"/>
          <p:cNvSpPr txBox="true"/>
          <p:nvPr/>
        </p:nvSpPr>
        <p:spPr>
          <a:xfrm rot="0">
            <a:off x="1319653" y="9045384"/>
            <a:ext cx="665411" cy="265813"/>
          </a:xfrm>
          <a:prstGeom prst="rect">
            <a:avLst/>
          </a:prstGeom>
        </p:spPr>
        <p:txBody>
          <a:bodyPr anchor="t" rtlCol="false" tIns="0" lIns="0" bIns="0" rIns="0">
            <a:spAutoFit/>
          </a:bodyPr>
          <a:lstStyle/>
          <a:p>
            <a:pPr algn="ctr">
              <a:lnSpc>
                <a:spcPts val="2148"/>
              </a:lnSpc>
            </a:pPr>
            <a:r>
              <a:rPr lang="en-US" sz="1534">
                <a:solidFill>
                  <a:srgbClr val="000000"/>
                </a:solidFill>
                <a:latin typeface="Poppins Light"/>
              </a:rPr>
              <a:t>SC 100 </a:t>
            </a:r>
          </a:p>
        </p:txBody>
      </p:sp>
      <p:sp>
        <p:nvSpPr>
          <p:cNvPr name="TextBox 26" id="26"/>
          <p:cNvSpPr txBox="true"/>
          <p:nvPr/>
        </p:nvSpPr>
        <p:spPr>
          <a:xfrm rot="0">
            <a:off x="2689204" y="9073004"/>
            <a:ext cx="636984" cy="265813"/>
          </a:xfrm>
          <a:prstGeom prst="rect">
            <a:avLst/>
          </a:prstGeom>
        </p:spPr>
        <p:txBody>
          <a:bodyPr anchor="t" rtlCol="false" tIns="0" lIns="0" bIns="0" rIns="0">
            <a:spAutoFit/>
          </a:bodyPr>
          <a:lstStyle/>
          <a:p>
            <a:pPr algn="ctr">
              <a:lnSpc>
                <a:spcPts val="2148"/>
              </a:lnSpc>
            </a:pPr>
            <a:r>
              <a:rPr lang="en-US" sz="1534">
                <a:solidFill>
                  <a:srgbClr val="000000"/>
                </a:solidFill>
                <a:latin typeface="Poppins Light"/>
              </a:rPr>
              <a:t>AZ 305</a:t>
            </a:r>
          </a:p>
        </p:txBody>
      </p:sp>
      <p:sp>
        <p:nvSpPr>
          <p:cNvPr name="TextBox 27" id="27"/>
          <p:cNvSpPr txBox="true"/>
          <p:nvPr/>
        </p:nvSpPr>
        <p:spPr>
          <a:xfrm rot="0">
            <a:off x="4135541" y="9045384"/>
            <a:ext cx="579090" cy="265813"/>
          </a:xfrm>
          <a:prstGeom prst="rect">
            <a:avLst/>
          </a:prstGeom>
        </p:spPr>
        <p:txBody>
          <a:bodyPr anchor="t" rtlCol="false" tIns="0" lIns="0" bIns="0" rIns="0">
            <a:spAutoFit/>
          </a:bodyPr>
          <a:lstStyle/>
          <a:p>
            <a:pPr algn="ctr">
              <a:lnSpc>
                <a:spcPts val="2148"/>
              </a:lnSpc>
            </a:pPr>
            <a:r>
              <a:rPr lang="en-US" sz="1534">
                <a:solidFill>
                  <a:srgbClr val="000000"/>
                </a:solidFill>
                <a:latin typeface="Poppins Light"/>
              </a:rPr>
              <a:t>AZ 104</a:t>
            </a:r>
          </a:p>
        </p:txBody>
      </p:sp>
      <p:sp>
        <p:nvSpPr>
          <p:cNvPr name="TextBox 28" id="28"/>
          <p:cNvSpPr txBox="true"/>
          <p:nvPr/>
        </p:nvSpPr>
        <p:spPr>
          <a:xfrm rot="0">
            <a:off x="5885623" y="9073004"/>
            <a:ext cx="417761" cy="265813"/>
          </a:xfrm>
          <a:prstGeom prst="rect">
            <a:avLst/>
          </a:prstGeom>
        </p:spPr>
        <p:txBody>
          <a:bodyPr anchor="t" rtlCol="false" tIns="0" lIns="0" bIns="0" rIns="0">
            <a:spAutoFit/>
          </a:bodyPr>
          <a:lstStyle/>
          <a:p>
            <a:pPr algn="ctr">
              <a:lnSpc>
                <a:spcPts val="2148"/>
              </a:lnSpc>
            </a:pPr>
            <a:r>
              <a:rPr lang="en-US" sz="1534">
                <a:solidFill>
                  <a:srgbClr val="000000"/>
                </a:solidFill>
                <a:latin typeface="Poppins Light"/>
              </a:rPr>
              <a:t>ISC2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59072"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AutoShape 7" id="7"/>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8" id="8"/>
          <p:cNvSpPr txBox="true"/>
          <p:nvPr/>
        </p:nvSpPr>
        <p:spPr>
          <a:xfrm rot="0">
            <a:off x="726824" y="1454304"/>
            <a:ext cx="5331217" cy="3089391"/>
          </a:xfrm>
          <a:prstGeom prst="rect">
            <a:avLst/>
          </a:prstGeom>
        </p:spPr>
        <p:txBody>
          <a:bodyPr anchor="t" rtlCol="false" tIns="0" lIns="0" bIns="0" rIns="0">
            <a:spAutoFit/>
          </a:bodyPr>
          <a:lstStyle/>
          <a:p>
            <a:pPr>
              <a:lnSpc>
                <a:spcPts val="11689"/>
              </a:lnSpc>
            </a:pPr>
            <a:r>
              <a:rPr lang="en-US" sz="10531">
                <a:solidFill>
                  <a:srgbClr val="5271FF"/>
                </a:solidFill>
                <a:latin typeface="Poppins Medium"/>
              </a:rPr>
              <a:t>Docker</a:t>
            </a:r>
            <a:r>
              <a:rPr lang="en-US" sz="10531">
                <a:solidFill>
                  <a:srgbClr val="000000"/>
                </a:solidFill>
                <a:latin typeface="Poppins Medium"/>
              </a:rPr>
              <a:t> Scout </a:t>
            </a:r>
          </a:p>
        </p:txBody>
      </p:sp>
      <p:sp>
        <p:nvSpPr>
          <p:cNvPr name="TextBox 9" id="9"/>
          <p:cNvSpPr txBox="true"/>
          <p:nvPr/>
        </p:nvSpPr>
        <p:spPr>
          <a:xfrm rot="0">
            <a:off x="6953989" y="4034216"/>
            <a:ext cx="10305311" cy="3896741"/>
          </a:xfrm>
          <a:prstGeom prst="rect">
            <a:avLst/>
          </a:prstGeom>
        </p:spPr>
        <p:txBody>
          <a:bodyPr anchor="t" rtlCol="false" tIns="0" lIns="0" bIns="0" rIns="0">
            <a:spAutoFit/>
          </a:bodyPr>
          <a:lstStyle/>
          <a:p>
            <a:pPr algn="just">
              <a:lnSpc>
                <a:spcPts val="4399"/>
              </a:lnSpc>
            </a:pPr>
            <a:r>
              <a:rPr lang="en-US" sz="2199">
                <a:solidFill>
                  <a:srgbClr val="000000"/>
                </a:solidFill>
                <a:latin typeface="Roboto"/>
              </a:rPr>
              <a:t>Docker Scout is a container image scanning tool built within Docker Desktop as well as CLI with Shift-left approach mindset.</a:t>
            </a:r>
          </a:p>
          <a:p>
            <a:pPr algn="just">
              <a:lnSpc>
                <a:spcPts val="4399"/>
              </a:lnSpc>
            </a:pPr>
          </a:p>
          <a:p>
            <a:pPr algn="just">
              <a:lnSpc>
                <a:spcPts val="3563"/>
              </a:lnSpc>
            </a:pPr>
            <a:r>
              <a:rPr lang="en-US" sz="2199">
                <a:solidFill>
                  <a:srgbClr val="000000"/>
                </a:solidFill>
                <a:latin typeface="Roboto"/>
              </a:rPr>
              <a:t>It lies on the top of the Docker ecosystem and helps developers to find container image vulnerabilities at the time of image build, thus helps organisation to ship secure entire supply chain.</a:t>
            </a:r>
          </a:p>
          <a:p>
            <a:pPr algn="just">
              <a:lnSpc>
                <a:spcPts val="3563"/>
              </a:lnSpc>
            </a:pPr>
          </a:p>
          <a:p>
            <a:pPr algn="just">
              <a:lnSpc>
                <a:spcPts val="3564"/>
              </a:lnSpc>
            </a:pPr>
            <a:r>
              <a:rPr lang="en-US" sz="2200">
                <a:solidFill>
                  <a:srgbClr val="000000"/>
                </a:solidFill>
                <a:latin typeface="Roboto"/>
              </a:rPr>
              <a:t>It uses SBOM (S/W Bill of Material) with 17 + advisory DB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681" t="-49967" r="-17681" b="-49967"/>
            </a:stretch>
          </a:blipFill>
        </p:spPr>
      </p:sp>
      <p:sp>
        <p:nvSpPr>
          <p:cNvPr name="Freeform 3" id="3"/>
          <p:cNvSpPr/>
          <p:nvPr/>
        </p:nvSpPr>
        <p:spPr>
          <a:xfrm flipH="false" flipV="false" rot="0">
            <a:off x="2733879" y="985232"/>
            <a:ext cx="13398412" cy="7004814"/>
          </a:xfrm>
          <a:custGeom>
            <a:avLst/>
            <a:gdLst/>
            <a:ahLst/>
            <a:cxnLst/>
            <a:rect r="r" b="b" t="t" l="l"/>
            <a:pathLst>
              <a:path h="7004814" w="13398412">
                <a:moveTo>
                  <a:pt x="0" y="0"/>
                </a:moveTo>
                <a:lnTo>
                  <a:pt x="13398412" y="0"/>
                </a:lnTo>
                <a:lnTo>
                  <a:pt x="13398412" y="7004814"/>
                </a:lnTo>
                <a:lnTo>
                  <a:pt x="0" y="7004814"/>
                </a:lnTo>
                <a:lnTo>
                  <a:pt x="0" y="0"/>
                </a:lnTo>
                <a:close/>
              </a:path>
            </a:pathLst>
          </a:custGeom>
          <a:blipFill>
            <a:blip r:embed="rId3"/>
            <a:stretch>
              <a:fillRect l="0" t="0" r="0" b="-9429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7" id="7"/>
          <p:cNvSpPr txBox="true"/>
          <p:nvPr/>
        </p:nvSpPr>
        <p:spPr>
          <a:xfrm rot="0">
            <a:off x="901742" y="1721317"/>
            <a:ext cx="6316378" cy="2782436"/>
          </a:xfrm>
          <a:prstGeom prst="rect">
            <a:avLst/>
          </a:prstGeom>
        </p:spPr>
        <p:txBody>
          <a:bodyPr anchor="t" rtlCol="false" tIns="0" lIns="0" bIns="0" rIns="0">
            <a:spAutoFit/>
          </a:bodyPr>
          <a:lstStyle/>
          <a:p>
            <a:pPr>
              <a:lnSpc>
                <a:spcPts val="7287"/>
              </a:lnSpc>
            </a:pPr>
            <a:r>
              <a:rPr lang="en-US" sz="5205">
                <a:solidFill>
                  <a:srgbClr val="000000"/>
                </a:solidFill>
                <a:latin typeface="Poppins Semi-Bold"/>
              </a:rPr>
              <a:t>Game of </a:t>
            </a:r>
            <a:r>
              <a:rPr lang="en-US" sz="5205">
                <a:solidFill>
                  <a:srgbClr val="5271FF"/>
                </a:solidFill>
                <a:latin typeface="Poppins Semi-Bold"/>
              </a:rPr>
              <a:t>Inner</a:t>
            </a:r>
            <a:r>
              <a:rPr lang="en-US" sz="5205">
                <a:solidFill>
                  <a:srgbClr val="000000"/>
                </a:solidFill>
                <a:latin typeface="Poppins Semi-Bold"/>
              </a:rPr>
              <a:t> &amp; </a:t>
            </a:r>
            <a:r>
              <a:rPr lang="en-US" sz="5205">
                <a:solidFill>
                  <a:srgbClr val="5271FF"/>
                </a:solidFill>
                <a:latin typeface="Poppins Semi-Bold"/>
              </a:rPr>
              <a:t>Outer</a:t>
            </a:r>
            <a:r>
              <a:rPr lang="en-US" sz="5205">
                <a:solidFill>
                  <a:srgbClr val="000000"/>
                </a:solidFill>
                <a:latin typeface="Poppins Semi-Bold"/>
              </a:rPr>
              <a:t> Loop Framework</a:t>
            </a:r>
          </a:p>
        </p:txBody>
      </p:sp>
      <p:sp>
        <p:nvSpPr>
          <p:cNvPr name="TextBox 8" id="8"/>
          <p:cNvSpPr txBox="true"/>
          <p:nvPr/>
        </p:nvSpPr>
        <p:spPr>
          <a:xfrm rot="0">
            <a:off x="7537930" y="6974747"/>
            <a:ext cx="2029752" cy="565647"/>
          </a:xfrm>
          <a:prstGeom prst="rect">
            <a:avLst/>
          </a:prstGeom>
        </p:spPr>
        <p:txBody>
          <a:bodyPr anchor="t" rtlCol="false" tIns="0" lIns="0" bIns="0" rIns="0">
            <a:spAutoFit/>
          </a:bodyPr>
          <a:lstStyle/>
          <a:p>
            <a:pPr algn="ctr">
              <a:lnSpc>
                <a:spcPts val="4324"/>
              </a:lnSpc>
            </a:pPr>
            <a:r>
              <a:rPr lang="en-US" sz="3089">
                <a:solidFill>
                  <a:srgbClr val="000000"/>
                </a:solidFill>
                <a:latin typeface="Poppins"/>
              </a:rPr>
              <a:t>Inner Loop</a:t>
            </a:r>
          </a:p>
        </p:txBody>
      </p:sp>
      <p:grpSp>
        <p:nvGrpSpPr>
          <p:cNvPr name="Group 9" id="9"/>
          <p:cNvGrpSpPr/>
          <p:nvPr/>
        </p:nvGrpSpPr>
        <p:grpSpPr>
          <a:xfrm rot="0">
            <a:off x="4981108" y="4931523"/>
            <a:ext cx="5800105" cy="4895464"/>
            <a:chOff x="0" y="0"/>
            <a:chExt cx="7733473" cy="6527285"/>
          </a:xfrm>
        </p:grpSpPr>
        <p:sp>
          <p:nvSpPr>
            <p:cNvPr name="Freeform 10" id="10"/>
            <p:cNvSpPr/>
            <p:nvPr/>
          </p:nvSpPr>
          <p:spPr>
            <a:xfrm flipH="false" flipV="false" rot="0">
              <a:off x="1682688" y="178030"/>
              <a:ext cx="6050785" cy="6035658"/>
            </a:xfrm>
            <a:custGeom>
              <a:avLst/>
              <a:gdLst/>
              <a:ahLst/>
              <a:cxnLst/>
              <a:rect r="r" b="b" t="t" l="l"/>
              <a:pathLst>
                <a:path h="6035658" w="6050785">
                  <a:moveTo>
                    <a:pt x="0" y="0"/>
                  </a:moveTo>
                  <a:lnTo>
                    <a:pt x="6050785" y="0"/>
                  </a:lnTo>
                  <a:lnTo>
                    <a:pt x="6050785" y="6035658"/>
                  </a:lnTo>
                  <a:lnTo>
                    <a:pt x="0" y="6035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2159815"/>
              <a:ext cx="1416471" cy="722446"/>
            </a:xfrm>
            <a:prstGeom prst="rect">
              <a:avLst/>
            </a:prstGeom>
          </p:spPr>
          <p:txBody>
            <a:bodyPr anchor="t" rtlCol="false" tIns="0" lIns="0" bIns="0" rIns="0">
              <a:spAutoFit/>
            </a:bodyPr>
            <a:lstStyle/>
            <a:p>
              <a:pPr algn="ctr">
                <a:lnSpc>
                  <a:spcPts val="4324"/>
                </a:lnSpc>
              </a:pPr>
              <a:r>
                <a:rPr lang="en-US" sz="3089">
                  <a:solidFill>
                    <a:srgbClr val="000000"/>
                  </a:solidFill>
                  <a:latin typeface="Poppins"/>
                </a:rPr>
                <a:t>Code</a:t>
              </a:r>
            </a:p>
          </p:txBody>
        </p:sp>
        <p:sp>
          <p:nvSpPr>
            <p:cNvPr name="TextBox 12" id="12"/>
            <p:cNvSpPr txBox="true"/>
            <p:nvPr/>
          </p:nvSpPr>
          <p:spPr>
            <a:xfrm rot="0">
              <a:off x="6136340" y="-95250"/>
              <a:ext cx="1266289" cy="722446"/>
            </a:xfrm>
            <a:prstGeom prst="rect">
              <a:avLst/>
            </a:prstGeom>
          </p:spPr>
          <p:txBody>
            <a:bodyPr anchor="t" rtlCol="false" tIns="0" lIns="0" bIns="0" rIns="0">
              <a:spAutoFit/>
            </a:bodyPr>
            <a:lstStyle/>
            <a:p>
              <a:pPr algn="ctr">
                <a:lnSpc>
                  <a:spcPts val="4324"/>
                </a:lnSpc>
              </a:pPr>
              <a:r>
                <a:rPr lang="en-US" sz="3089">
                  <a:solidFill>
                    <a:srgbClr val="000000"/>
                  </a:solidFill>
                  <a:latin typeface="Poppins"/>
                </a:rPr>
                <a:t>Build</a:t>
              </a:r>
            </a:p>
          </p:txBody>
        </p:sp>
        <p:sp>
          <p:nvSpPr>
            <p:cNvPr name="TextBox 13" id="13"/>
            <p:cNvSpPr txBox="true"/>
            <p:nvPr/>
          </p:nvSpPr>
          <p:spPr>
            <a:xfrm rot="0">
              <a:off x="6234123" y="5804840"/>
              <a:ext cx="1070723" cy="722446"/>
            </a:xfrm>
            <a:prstGeom prst="rect">
              <a:avLst/>
            </a:prstGeom>
          </p:spPr>
          <p:txBody>
            <a:bodyPr anchor="t" rtlCol="false" tIns="0" lIns="0" bIns="0" rIns="0">
              <a:spAutoFit/>
            </a:bodyPr>
            <a:lstStyle/>
            <a:p>
              <a:pPr algn="ctr">
                <a:lnSpc>
                  <a:spcPts val="4324"/>
                </a:lnSpc>
              </a:pPr>
              <a:r>
                <a:rPr lang="en-US" sz="3089">
                  <a:solidFill>
                    <a:srgbClr val="000000"/>
                  </a:solidFill>
                  <a:latin typeface="Poppins"/>
                </a:rPr>
                <a:t>Test</a:t>
              </a:r>
            </a:p>
          </p:txBody>
        </p:sp>
      </p:grpSp>
      <p:sp>
        <p:nvSpPr>
          <p:cNvPr name="TextBox 14" id="14"/>
          <p:cNvSpPr txBox="true"/>
          <p:nvPr/>
        </p:nvSpPr>
        <p:spPr>
          <a:xfrm rot="-2634212">
            <a:off x="11725167" y="3213590"/>
            <a:ext cx="1623820" cy="510943"/>
          </a:xfrm>
          <a:prstGeom prst="rect">
            <a:avLst/>
          </a:prstGeom>
        </p:spPr>
        <p:txBody>
          <a:bodyPr anchor="t" rtlCol="false" tIns="0" lIns="0" bIns="0" rIns="0">
            <a:spAutoFit/>
          </a:bodyPr>
          <a:lstStyle/>
          <a:p>
            <a:pPr algn="ctr">
              <a:lnSpc>
                <a:spcPts val="3909"/>
              </a:lnSpc>
            </a:pPr>
            <a:r>
              <a:rPr lang="en-US" sz="2792">
                <a:solidFill>
                  <a:srgbClr val="000000"/>
                </a:solidFill>
                <a:latin typeface="Poppins"/>
              </a:rPr>
              <a:t>Integrate</a:t>
            </a:r>
          </a:p>
        </p:txBody>
      </p:sp>
      <p:grpSp>
        <p:nvGrpSpPr>
          <p:cNvPr name="Group 15" id="15"/>
          <p:cNvGrpSpPr/>
          <p:nvPr/>
        </p:nvGrpSpPr>
        <p:grpSpPr>
          <a:xfrm rot="0">
            <a:off x="2048771" y="0"/>
            <a:ext cx="15619158" cy="10287000"/>
            <a:chOff x="0" y="0"/>
            <a:chExt cx="20825544" cy="13716000"/>
          </a:xfrm>
        </p:grpSpPr>
        <p:sp>
          <p:nvSpPr>
            <p:cNvPr name="Freeform 16" id="16"/>
            <p:cNvSpPr/>
            <p:nvPr/>
          </p:nvSpPr>
          <p:spPr>
            <a:xfrm flipH="false" flipV="false" rot="0">
              <a:off x="0" y="0"/>
              <a:ext cx="18719360" cy="13716000"/>
            </a:xfrm>
            <a:custGeom>
              <a:avLst/>
              <a:gdLst/>
              <a:ahLst/>
              <a:cxnLst/>
              <a:rect r="r" b="b" t="t" l="l"/>
              <a:pathLst>
                <a:path h="13716000" w="18719360">
                  <a:moveTo>
                    <a:pt x="0" y="0"/>
                  </a:moveTo>
                  <a:lnTo>
                    <a:pt x="18719360" y="0"/>
                  </a:lnTo>
                  <a:lnTo>
                    <a:pt x="18719360" y="13716000"/>
                  </a:lnTo>
                  <a:lnTo>
                    <a:pt x="0" y="13716000"/>
                  </a:lnTo>
                  <a:lnTo>
                    <a:pt x="0" y="0"/>
                  </a:lnTo>
                  <a:close/>
                </a:path>
              </a:pathLst>
            </a:custGeom>
            <a:blipFill>
              <a:blip r:embed="rId6">
                <a:alphaModFix amt="30000"/>
              </a:blip>
              <a:stretch>
                <a:fillRect l="0" t="-6695" r="0" b="-6695"/>
              </a:stretch>
            </a:blipFill>
          </p:spPr>
        </p:sp>
        <p:sp>
          <p:nvSpPr>
            <p:cNvPr name="Freeform 17" id="17"/>
            <p:cNvSpPr/>
            <p:nvPr/>
          </p:nvSpPr>
          <p:spPr>
            <a:xfrm flipH="false" flipV="false" rot="0">
              <a:off x="13373251" y="4068358"/>
              <a:ext cx="7062212" cy="7079912"/>
            </a:xfrm>
            <a:custGeom>
              <a:avLst/>
              <a:gdLst/>
              <a:ahLst/>
              <a:cxnLst/>
              <a:rect r="r" b="b" t="t" l="l"/>
              <a:pathLst>
                <a:path h="7079912" w="7062212">
                  <a:moveTo>
                    <a:pt x="0" y="0"/>
                  </a:moveTo>
                  <a:lnTo>
                    <a:pt x="7062212" y="0"/>
                  </a:lnTo>
                  <a:lnTo>
                    <a:pt x="7062212" y="7079911"/>
                  </a:lnTo>
                  <a:lnTo>
                    <a:pt x="0" y="707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5422268" y="7139415"/>
              <a:ext cx="2844376" cy="722446"/>
            </a:xfrm>
            <a:prstGeom prst="rect">
              <a:avLst/>
            </a:prstGeom>
          </p:spPr>
          <p:txBody>
            <a:bodyPr anchor="t" rtlCol="false" tIns="0" lIns="0" bIns="0" rIns="0">
              <a:spAutoFit/>
            </a:bodyPr>
            <a:lstStyle/>
            <a:p>
              <a:pPr algn="ctr">
                <a:lnSpc>
                  <a:spcPts val="4324"/>
                </a:lnSpc>
              </a:pPr>
              <a:r>
                <a:rPr lang="en-US" sz="3089">
                  <a:solidFill>
                    <a:srgbClr val="000000"/>
                  </a:solidFill>
                  <a:latin typeface="Poppins"/>
                </a:rPr>
                <a:t>Outer Loop</a:t>
              </a:r>
            </a:p>
          </p:txBody>
        </p:sp>
        <p:sp>
          <p:nvSpPr>
            <p:cNvPr name="TextBox 19" id="19"/>
            <p:cNvSpPr txBox="true"/>
            <p:nvPr/>
          </p:nvSpPr>
          <p:spPr>
            <a:xfrm rot="2700000">
              <a:off x="19536134" y="4297107"/>
              <a:ext cx="883021" cy="593445"/>
            </a:xfrm>
            <a:prstGeom prst="rect">
              <a:avLst/>
            </a:prstGeom>
          </p:spPr>
          <p:txBody>
            <a:bodyPr anchor="t" rtlCol="false" tIns="0" lIns="0" bIns="0" rIns="0">
              <a:spAutoFit/>
            </a:bodyPr>
            <a:lstStyle/>
            <a:p>
              <a:pPr algn="ctr">
                <a:lnSpc>
                  <a:spcPts val="3566"/>
                </a:lnSpc>
              </a:pPr>
              <a:r>
                <a:rPr lang="en-US" sz="2547">
                  <a:solidFill>
                    <a:srgbClr val="000000"/>
                  </a:solidFill>
                  <a:latin typeface="Poppins"/>
                </a:rPr>
                <a:t>Test</a:t>
              </a:r>
            </a:p>
          </p:txBody>
        </p:sp>
        <p:sp>
          <p:nvSpPr>
            <p:cNvPr name="TextBox 20" id="20"/>
            <p:cNvSpPr txBox="true"/>
            <p:nvPr/>
          </p:nvSpPr>
          <p:spPr>
            <a:xfrm rot="8100000">
              <a:off x="19121941" y="10011835"/>
              <a:ext cx="1813209" cy="593445"/>
            </a:xfrm>
            <a:prstGeom prst="rect">
              <a:avLst/>
            </a:prstGeom>
          </p:spPr>
          <p:txBody>
            <a:bodyPr anchor="t" rtlCol="false" tIns="0" lIns="0" bIns="0" rIns="0">
              <a:spAutoFit/>
            </a:bodyPr>
            <a:lstStyle/>
            <a:p>
              <a:pPr algn="ctr">
                <a:lnSpc>
                  <a:spcPts val="3566"/>
                </a:lnSpc>
              </a:pPr>
              <a:r>
                <a:rPr lang="en-US" sz="2547">
                  <a:solidFill>
                    <a:srgbClr val="000000"/>
                  </a:solidFill>
                  <a:latin typeface="Poppins"/>
                </a:rPr>
                <a:t>Release</a:t>
              </a:r>
            </a:p>
          </p:txBody>
        </p:sp>
        <p:sp>
          <p:nvSpPr>
            <p:cNvPr name="TextBox 21" id="21"/>
            <p:cNvSpPr txBox="true"/>
            <p:nvPr/>
          </p:nvSpPr>
          <p:spPr>
            <a:xfrm rot="2823166">
              <a:off x="13088788" y="10039442"/>
              <a:ext cx="1567183" cy="593445"/>
            </a:xfrm>
            <a:prstGeom prst="rect">
              <a:avLst/>
            </a:prstGeom>
          </p:spPr>
          <p:txBody>
            <a:bodyPr anchor="t" rtlCol="false" tIns="0" lIns="0" bIns="0" rIns="0">
              <a:spAutoFit/>
            </a:bodyPr>
            <a:lstStyle/>
            <a:p>
              <a:pPr algn="ctr">
                <a:lnSpc>
                  <a:spcPts val="3566"/>
                </a:lnSpc>
              </a:pPr>
              <a:r>
                <a:rPr lang="en-US" sz="2547">
                  <a:solidFill>
                    <a:srgbClr val="000000"/>
                  </a:solidFill>
                  <a:latin typeface="Poppins"/>
                </a:rPr>
                <a:t>Deploy</a:t>
              </a:r>
            </a:p>
          </p:txBody>
        </p:sp>
      </p:grpSp>
      <p:sp>
        <p:nvSpPr>
          <p:cNvPr name="Freeform 22" id="22"/>
          <p:cNvSpPr/>
          <p:nvPr/>
        </p:nvSpPr>
        <p:spPr>
          <a:xfrm flipH="false" flipV="false" rot="-2001560">
            <a:off x="10396847" y="5629953"/>
            <a:ext cx="1813559" cy="686885"/>
          </a:xfrm>
          <a:custGeom>
            <a:avLst/>
            <a:gdLst/>
            <a:ahLst/>
            <a:cxnLst/>
            <a:rect r="r" b="b" t="t" l="l"/>
            <a:pathLst>
              <a:path h="686885" w="1813559">
                <a:moveTo>
                  <a:pt x="0" y="0"/>
                </a:moveTo>
                <a:lnTo>
                  <a:pt x="1813559" y="0"/>
                </a:lnTo>
                <a:lnTo>
                  <a:pt x="1813559" y="686886"/>
                </a:lnTo>
                <a:lnTo>
                  <a:pt x="0" y="6868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2235562">
            <a:off x="11084202" y="6150007"/>
            <a:ext cx="410188" cy="256177"/>
          </a:xfrm>
          <a:prstGeom prst="rect">
            <a:avLst/>
          </a:prstGeom>
        </p:spPr>
        <p:txBody>
          <a:bodyPr anchor="t" rtlCol="false" tIns="0" lIns="0" bIns="0" rIns="0">
            <a:spAutoFit/>
          </a:bodyPr>
          <a:lstStyle/>
          <a:p>
            <a:pPr algn="ctr">
              <a:lnSpc>
                <a:spcPts val="1932"/>
              </a:lnSpc>
            </a:pPr>
            <a:r>
              <a:rPr lang="en-US" sz="1380">
                <a:solidFill>
                  <a:srgbClr val="000000"/>
                </a:solidFill>
                <a:latin typeface="Poppins Light"/>
              </a:rPr>
              <a:t>Push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12419741" y="3797060"/>
            <a:ext cx="21119" cy="1077685"/>
          </a:xfrm>
          <a:prstGeom prst="line">
            <a:avLst/>
          </a:prstGeom>
          <a:ln cap="rnd" w="28575">
            <a:solidFill>
              <a:srgbClr val="000000"/>
            </a:solidFill>
            <a:prstDash val="solid"/>
            <a:headEnd type="none" len="sm" w="sm"/>
            <a:tailEnd type="triangle" len="med" w="lg"/>
          </a:ln>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678124" y="6724728"/>
            <a:ext cx="3626632" cy="2046713"/>
          </a:xfrm>
          <a:prstGeom prst="rect">
            <a:avLst/>
          </a:prstGeom>
        </p:spPr>
      </p:pic>
      <p:sp>
        <p:nvSpPr>
          <p:cNvPr name="Freeform 8" id="8"/>
          <p:cNvSpPr/>
          <p:nvPr/>
        </p:nvSpPr>
        <p:spPr>
          <a:xfrm flipH="false" flipV="false" rot="0">
            <a:off x="7410623" y="5835911"/>
            <a:ext cx="1241171" cy="1241171"/>
          </a:xfrm>
          <a:custGeom>
            <a:avLst/>
            <a:gdLst/>
            <a:ahLst/>
            <a:cxnLst/>
            <a:rect r="r" b="b" t="t" l="l"/>
            <a:pathLst>
              <a:path h="1241171" w="1241171">
                <a:moveTo>
                  <a:pt x="0" y="0"/>
                </a:moveTo>
                <a:lnTo>
                  <a:pt x="1241171" y="0"/>
                </a:lnTo>
                <a:lnTo>
                  <a:pt x="1241171" y="1241171"/>
                </a:lnTo>
                <a:lnTo>
                  <a:pt x="0" y="12411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174027">
            <a:off x="4505977" y="6583136"/>
            <a:ext cx="2532377" cy="1984750"/>
          </a:xfrm>
          <a:custGeom>
            <a:avLst/>
            <a:gdLst/>
            <a:ahLst/>
            <a:cxnLst/>
            <a:rect r="r" b="b" t="t" l="l"/>
            <a:pathLst>
              <a:path h="1984750" w="2532377">
                <a:moveTo>
                  <a:pt x="0" y="0"/>
                </a:moveTo>
                <a:lnTo>
                  <a:pt x="2532377" y="0"/>
                </a:lnTo>
                <a:lnTo>
                  <a:pt x="2532377" y="1984751"/>
                </a:lnTo>
                <a:lnTo>
                  <a:pt x="0" y="19847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611166" y="4062834"/>
            <a:ext cx="840084" cy="1078759"/>
            <a:chOff x="0" y="0"/>
            <a:chExt cx="1120112" cy="1438346"/>
          </a:xfrm>
        </p:grpSpPr>
        <p:sp>
          <p:nvSpPr>
            <p:cNvPr name="Freeform 11" id="11"/>
            <p:cNvSpPr/>
            <p:nvPr/>
          </p:nvSpPr>
          <p:spPr>
            <a:xfrm flipH="false" flipV="false" rot="0">
              <a:off x="0" y="0"/>
              <a:ext cx="1120112" cy="1438346"/>
            </a:xfrm>
            <a:custGeom>
              <a:avLst/>
              <a:gdLst/>
              <a:ahLst/>
              <a:cxnLst/>
              <a:rect r="r" b="b" t="t" l="l"/>
              <a:pathLst>
                <a:path h="1438346" w="1120112">
                  <a:moveTo>
                    <a:pt x="0" y="0"/>
                  </a:moveTo>
                  <a:lnTo>
                    <a:pt x="1120112" y="0"/>
                  </a:lnTo>
                  <a:lnTo>
                    <a:pt x="1120112" y="1438346"/>
                  </a:lnTo>
                  <a:lnTo>
                    <a:pt x="0" y="14383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23196" y="1067304"/>
              <a:ext cx="873720" cy="214253"/>
            </a:xfrm>
            <a:prstGeom prst="rect">
              <a:avLst/>
            </a:prstGeom>
          </p:spPr>
          <p:txBody>
            <a:bodyPr anchor="t" rtlCol="false" tIns="0" lIns="0" bIns="0" rIns="0">
              <a:spAutoFit/>
            </a:bodyPr>
            <a:lstStyle/>
            <a:p>
              <a:pPr algn="ctr">
                <a:lnSpc>
                  <a:spcPts val="1380"/>
                </a:lnSpc>
              </a:pPr>
              <a:r>
                <a:rPr lang="en-US" sz="986">
                  <a:solidFill>
                    <a:srgbClr val="000000"/>
                  </a:solidFill>
                  <a:latin typeface="Poppins Light"/>
                </a:rPr>
                <a:t>docker File</a:t>
              </a:r>
            </a:p>
          </p:txBody>
        </p:sp>
      </p:grpSp>
      <p:sp>
        <p:nvSpPr>
          <p:cNvPr name="Freeform 13" id="13"/>
          <p:cNvSpPr/>
          <p:nvPr/>
        </p:nvSpPr>
        <p:spPr>
          <a:xfrm flipH="false" flipV="false" rot="0">
            <a:off x="7612784" y="2071990"/>
            <a:ext cx="1084438" cy="722507"/>
          </a:xfrm>
          <a:custGeom>
            <a:avLst/>
            <a:gdLst/>
            <a:ahLst/>
            <a:cxnLst/>
            <a:rect r="r" b="b" t="t" l="l"/>
            <a:pathLst>
              <a:path h="722507" w="1084438">
                <a:moveTo>
                  <a:pt x="0" y="0"/>
                </a:moveTo>
                <a:lnTo>
                  <a:pt x="1084438" y="0"/>
                </a:lnTo>
                <a:lnTo>
                  <a:pt x="1084438" y="722507"/>
                </a:lnTo>
                <a:lnTo>
                  <a:pt x="0" y="7225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5888912" y="2433244"/>
            <a:ext cx="1370388" cy="1363536"/>
          </a:xfrm>
          <a:custGeom>
            <a:avLst/>
            <a:gdLst/>
            <a:ahLst/>
            <a:cxnLst/>
            <a:rect r="r" b="b" t="t" l="l"/>
            <a:pathLst>
              <a:path h="1363536" w="1370388">
                <a:moveTo>
                  <a:pt x="0" y="0"/>
                </a:moveTo>
                <a:lnTo>
                  <a:pt x="1370388" y="0"/>
                </a:lnTo>
                <a:lnTo>
                  <a:pt x="1370388" y="1363536"/>
                </a:lnTo>
                <a:lnTo>
                  <a:pt x="0" y="1363536"/>
                </a:lnTo>
                <a:lnTo>
                  <a:pt x="0" y="0"/>
                </a:lnTo>
                <a:close/>
              </a:path>
            </a:pathLst>
          </a:custGeom>
          <a:blipFill>
            <a:blip r:embed="rId15"/>
            <a:stretch>
              <a:fillRect l="0" t="0" r="0" b="0"/>
            </a:stretch>
          </a:blipFill>
        </p:spPr>
      </p:sp>
      <p:grpSp>
        <p:nvGrpSpPr>
          <p:cNvPr name="Group 15" id="15"/>
          <p:cNvGrpSpPr/>
          <p:nvPr/>
        </p:nvGrpSpPr>
        <p:grpSpPr>
          <a:xfrm rot="0">
            <a:off x="11211205" y="5390879"/>
            <a:ext cx="4096224" cy="1774100"/>
            <a:chOff x="0" y="0"/>
            <a:chExt cx="1078841" cy="467253"/>
          </a:xfrm>
        </p:grpSpPr>
        <p:sp>
          <p:nvSpPr>
            <p:cNvPr name="Freeform 16" id="16"/>
            <p:cNvSpPr/>
            <p:nvPr/>
          </p:nvSpPr>
          <p:spPr>
            <a:xfrm flipH="false" flipV="false" rot="0">
              <a:off x="0" y="0"/>
              <a:ext cx="1078841" cy="467253"/>
            </a:xfrm>
            <a:custGeom>
              <a:avLst/>
              <a:gdLst/>
              <a:ahLst/>
              <a:cxnLst/>
              <a:rect r="r" b="b" t="t" l="l"/>
              <a:pathLst>
                <a:path h="467253" w="1078841">
                  <a:moveTo>
                    <a:pt x="0" y="0"/>
                  </a:moveTo>
                  <a:lnTo>
                    <a:pt x="1078841" y="0"/>
                  </a:lnTo>
                  <a:lnTo>
                    <a:pt x="1078841" y="467253"/>
                  </a:lnTo>
                  <a:lnTo>
                    <a:pt x="0" y="467253"/>
                  </a:lnTo>
                  <a:close/>
                </a:path>
              </a:pathLst>
            </a:custGeom>
            <a:solidFill>
              <a:srgbClr val="000000">
                <a:alpha val="0"/>
              </a:srgbClr>
            </a:solidFill>
            <a:ln w="19050" cap="sq">
              <a:solidFill>
                <a:srgbClr val="000000"/>
              </a:solidFill>
              <a:prstDash val="solid"/>
              <a:miter/>
            </a:ln>
          </p:spPr>
        </p:sp>
        <p:sp>
          <p:nvSpPr>
            <p:cNvPr name="TextBox 17" id="17"/>
            <p:cNvSpPr txBox="true"/>
            <p:nvPr/>
          </p:nvSpPr>
          <p:spPr>
            <a:xfrm>
              <a:off x="0" y="-47625"/>
              <a:ext cx="1078841" cy="514878"/>
            </a:xfrm>
            <a:prstGeom prst="rect">
              <a:avLst/>
            </a:prstGeom>
          </p:spPr>
          <p:txBody>
            <a:bodyPr anchor="ctr" rtlCol="false" tIns="50800" lIns="50800" bIns="50800" rIns="50800"/>
            <a:lstStyle/>
            <a:p>
              <a:pPr algn="ctr">
                <a:lnSpc>
                  <a:spcPts val="2520"/>
                </a:lnSpc>
              </a:pPr>
            </a:p>
          </p:txBody>
        </p:sp>
      </p:grpSp>
      <p:sp>
        <p:nvSpPr>
          <p:cNvPr name="AutoShape 18" id="18"/>
          <p:cNvSpPr/>
          <p:nvPr/>
        </p:nvSpPr>
        <p:spPr>
          <a:xfrm flipV="true">
            <a:off x="8031208" y="5141594"/>
            <a:ext cx="0" cy="694317"/>
          </a:xfrm>
          <a:prstGeom prst="line">
            <a:avLst/>
          </a:prstGeom>
          <a:ln cap="rnd" w="28575">
            <a:solidFill>
              <a:srgbClr val="000000"/>
            </a:solidFill>
            <a:prstDash val="solid"/>
            <a:headEnd type="none" len="sm" w="sm"/>
            <a:tailEnd type="triangle" len="med" w="lg"/>
          </a:ln>
        </p:spPr>
      </p:sp>
      <p:sp>
        <p:nvSpPr>
          <p:cNvPr name="AutoShape 19" id="19"/>
          <p:cNvSpPr/>
          <p:nvPr/>
        </p:nvSpPr>
        <p:spPr>
          <a:xfrm flipV="true">
            <a:off x="7858112" y="3296164"/>
            <a:ext cx="21077" cy="578775"/>
          </a:xfrm>
          <a:prstGeom prst="line">
            <a:avLst/>
          </a:prstGeom>
          <a:ln cap="rnd" w="28575">
            <a:solidFill>
              <a:srgbClr val="000000"/>
            </a:solidFill>
            <a:prstDash val="solid"/>
            <a:headEnd type="none" len="sm" w="sm"/>
            <a:tailEnd type="triangle" len="med" w="lg"/>
          </a:ln>
        </p:spPr>
      </p:sp>
      <p:sp>
        <p:nvSpPr>
          <p:cNvPr name="AutoShape 20" id="20"/>
          <p:cNvSpPr/>
          <p:nvPr/>
        </p:nvSpPr>
        <p:spPr>
          <a:xfrm>
            <a:off x="9055421" y="2636149"/>
            <a:ext cx="1832619" cy="0"/>
          </a:xfrm>
          <a:prstGeom prst="line">
            <a:avLst/>
          </a:prstGeom>
          <a:ln cap="rnd" w="28575">
            <a:solidFill>
              <a:srgbClr val="000000"/>
            </a:solidFill>
            <a:prstDash val="solid"/>
            <a:headEnd type="none" len="sm" w="sm"/>
            <a:tailEnd type="triangle" len="med" w="lg"/>
          </a:ln>
        </p:spPr>
      </p:sp>
      <p:sp>
        <p:nvSpPr>
          <p:cNvPr name="AutoShape 21" id="21"/>
          <p:cNvSpPr/>
          <p:nvPr/>
        </p:nvSpPr>
        <p:spPr>
          <a:xfrm>
            <a:off x="8827352" y="3031435"/>
            <a:ext cx="2425138" cy="2112065"/>
          </a:xfrm>
          <a:prstGeom prst="line">
            <a:avLst/>
          </a:prstGeom>
          <a:ln cap="rnd" w="28575">
            <a:solidFill>
              <a:srgbClr val="000000"/>
            </a:solidFill>
            <a:prstDash val="solid"/>
            <a:headEnd type="none" len="sm" w="sm"/>
            <a:tailEnd type="triangle" len="med" w="lg"/>
          </a:ln>
        </p:spPr>
      </p:sp>
      <p:sp>
        <p:nvSpPr>
          <p:cNvPr name="AutoShape 22" id="22"/>
          <p:cNvSpPr/>
          <p:nvPr/>
        </p:nvSpPr>
        <p:spPr>
          <a:xfrm>
            <a:off x="13550193" y="2636149"/>
            <a:ext cx="1832619" cy="0"/>
          </a:xfrm>
          <a:prstGeom prst="line">
            <a:avLst/>
          </a:prstGeom>
          <a:ln cap="rnd" w="28575">
            <a:solidFill>
              <a:srgbClr val="000000"/>
            </a:solidFill>
            <a:prstDash val="solid"/>
            <a:headEnd type="none" len="sm" w="sm"/>
            <a:tailEnd type="triangle" len="med" w="lg"/>
          </a:ln>
        </p:spPr>
      </p:sp>
      <p:sp>
        <p:nvSpPr>
          <p:cNvPr name="AutoShape 23" id="23"/>
          <p:cNvSpPr/>
          <p:nvPr/>
        </p:nvSpPr>
        <p:spPr>
          <a:xfrm flipH="true">
            <a:off x="15307429" y="3906108"/>
            <a:ext cx="825870" cy="1237392"/>
          </a:xfrm>
          <a:prstGeom prst="line">
            <a:avLst/>
          </a:prstGeom>
          <a:ln cap="rnd" w="28575">
            <a:solidFill>
              <a:srgbClr val="000000"/>
            </a:solidFill>
            <a:prstDash val="solid"/>
            <a:headEnd type="none" len="sm" w="sm"/>
            <a:tailEnd type="triangle" len="med" w="lg"/>
          </a:ln>
        </p:spPr>
      </p:sp>
      <p:sp>
        <p:nvSpPr>
          <p:cNvPr name="Freeform 24" id="24"/>
          <p:cNvSpPr/>
          <p:nvPr/>
        </p:nvSpPr>
        <p:spPr>
          <a:xfrm flipH="false" flipV="false" rot="0">
            <a:off x="11618693" y="5646550"/>
            <a:ext cx="1378490" cy="1162944"/>
          </a:xfrm>
          <a:custGeom>
            <a:avLst/>
            <a:gdLst/>
            <a:ahLst/>
            <a:cxnLst/>
            <a:rect r="r" b="b" t="t" l="l"/>
            <a:pathLst>
              <a:path h="1162944" w="1378490">
                <a:moveTo>
                  <a:pt x="0" y="0"/>
                </a:moveTo>
                <a:lnTo>
                  <a:pt x="1378490" y="0"/>
                </a:lnTo>
                <a:lnTo>
                  <a:pt x="1378490" y="1162944"/>
                </a:lnTo>
                <a:lnTo>
                  <a:pt x="0" y="11629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3994033" y="6002690"/>
            <a:ext cx="712593" cy="550478"/>
          </a:xfrm>
          <a:custGeom>
            <a:avLst/>
            <a:gdLst/>
            <a:ahLst/>
            <a:cxnLst/>
            <a:rect r="r" b="b" t="t" l="l"/>
            <a:pathLst>
              <a:path h="550478" w="712593">
                <a:moveTo>
                  <a:pt x="0" y="0"/>
                </a:moveTo>
                <a:lnTo>
                  <a:pt x="712593" y="0"/>
                </a:lnTo>
                <a:lnTo>
                  <a:pt x="712593" y="550478"/>
                </a:lnTo>
                <a:lnTo>
                  <a:pt x="0" y="5504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6" id="26"/>
          <p:cNvSpPr/>
          <p:nvPr/>
        </p:nvSpPr>
        <p:spPr>
          <a:xfrm flipH="false" flipV="false" rot="0">
            <a:off x="11693265" y="1997759"/>
            <a:ext cx="1117253" cy="1117253"/>
          </a:xfrm>
          <a:custGeom>
            <a:avLst/>
            <a:gdLst/>
            <a:ahLst/>
            <a:cxnLst/>
            <a:rect r="r" b="b" t="t" l="l"/>
            <a:pathLst>
              <a:path h="1117253" w="1117253">
                <a:moveTo>
                  <a:pt x="0" y="0"/>
                </a:moveTo>
                <a:lnTo>
                  <a:pt x="1117253" y="0"/>
                </a:lnTo>
                <a:lnTo>
                  <a:pt x="1117253" y="1117253"/>
                </a:lnTo>
                <a:lnTo>
                  <a:pt x="0" y="1117253"/>
                </a:lnTo>
                <a:lnTo>
                  <a:pt x="0" y="0"/>
                </a:lnTo>
                <a:close/>
              </a:path>
            </a:pathLst>
          </a:custGeom>
          <a:blipFill>
            <a:blip r:embed="rId20"/>
            <a:stretch>
              <a:fillRect l="0" t="0" r="0" b="0"/>
            </a:stretch>
          </a:blipFill>
        </p:spPr>
      </p:sp>
      <p:sp>
        <p:nvSpPr>
          <p:cNvPr name="TextBox 27" id="27"/>
          <p:cNvSpPr txBox="true"/>
          <p:nvPr/>
        </p:nvSpPr>
        <p:spPr>
          <a:xfrm rot="-1134151">
            <a:off x="5039095" y="7457306"/>
            <a:ext cx="985219" cy="200174"/>
          </a:xfrm>
          <a:prstGeom prst="rect">
            <a:avLst/>
          </a:prstGeom>
        </p:spPr>
        <p:txBody>
          <a:bodyPr anchor="t" rtlCol="false" tIns="0" lIns="0" bIns="0" rIns="0">
            <a:spAutoFit/>
          </a:bodyPr>
          <a:lstStyle/>
          <a:p>
            <a:pPr algn="ctr">
              <a:lnSpc>
                <a:spcPts val="1520"/>
              </a:lnSpc>
            </a:pPr>
            <a:r>
              <a:rPr lang="en-US" sz="1086">
                <a:solidFill>
                  <a:srgbClr val="000000"/>
                </a:solidFill>
                <a:latin typeface="Poppins Light"/>
              </a:rPr>
              <a:t>Code commit </a:t>
            </a:r>
          </a:p>
        </p:txBody>
      </p:sp>
      <p:sp>
        <p:nvSpPr>
          <p:cNvPr name="TextBox 28" id="28"/>
          <p:cNvSpPr txBox="true"/>
          <p:nvPr/>
        </p:nvSpPr>
        <p:spPr>
          <a:xfrm rot="0">
            <a:off x="7772002" y="7220122"/>
            <a:ext cx="1014315" cy="200174"/>
          </a:xfrm>
          <a:prstGeom prst="rect">
            <a:avLst/>
          </a:prstGeom>
        </p:spPr>
        <p:txBody>
          <a:bodyPr anchor="t" rtlCol="false" tIns="0" lIns="0" bIns="0" rIns="0">
            <a:spAutoFit/>
          </a:bodyPr>
          <a:lstStyle/>
          <a:p>
            <a:pPr algn="ctr">
              <a:lnSpc>
                <a:spcPts val="1520"/>
              </a:lnSpc>
            </a:pPr>
            <a:r>
              <a:rPr lang="en-US" sz="1086">
                <a:solidFill>
                  <a:srgbClr val="000000"/>
                </a:solidFill>
                <a:latin typeface="Poppins Light"/>
              </a:rPr>
              <a:t>Source Control</a:t>
            </a:r>
          </a:p>
        </p:txBody>
      </p:sp>
      <p:sp>
        <p:nvSpPr>
          <p:cNvPr name="TextBox 29" id="29"/>
          <p:cNvSpPr txBox="true"/>
          <p:nvPr/>
        </p:nvSpPr>
        <p:spPr>
          <a:xfrm rot="0">
            <a:off x="7843834" y="2821158"/>
            <a:ext cx="468228" cy="200174"/>
          </a:xfrm>
          <a:prstGeom prst="rect">
            <a:avLst/>
          </a:prstGeom>
        </p:spPr>
        <p:txBody>
          <a:bodyPr anchor="t" rtlCol="false" tIns="0" lIns="0" bIns="0" rIns="0">
            <a:spAutoFit/>
          </a:bodyPr>
          <a:lstStyle/>
          <a:p>
            <a:pPr algn="ctr">
              <a:lnSpc>
                <a:spcPts val="1520"/>
              </a:lnSpc>
            </a:pPr>
            <a:r>
              <a:rPr lang="en-US" sz="1086">
                <a:solidFill>
                  <a:srgbClr val="000000"/>
                </a:solidFill>
                <a:latin typeface="Poppins Light"/>
              </a:rPr>
              <a:t>docker</a:t>
            </a:r>
          </a:p>
        </p:txBody>
      </p:sp>
      <p:sp>
        <p:nvSpPr>
          <p:cNvPr name="TextBox 30" id="30"/>
          <p:cNvSpPr txBox="true"/>
          <p:nvPr/>
        </p:nvSpPr>
        <p:spPr>
          <a:xfrm rot="0">
            <a:off x="11784932" y="3203843"/>
            <a:ext cx="933919" cy="165592"/>
          </a:xfrm>
          <a:prstGeom prst="rect">
            <a:avLst/>
          </a:prstGeom>
        </p:spPr>
        <p:txBody>
          <a:bodyPr anchor="t" rtlCol="false" tIns="0" lIns="0" bIns="0" rIns="0">
            <a:spAutoFit/>
          </a:bodyPr>
          <a:lstStyle/>
          <a:p>
            <a:pPr algn="ctr">
              <a:lnSpc>
                <a:spcPts val="1374"/>
              </a:lnSpc>
            </a:pPr>
            <a:r>
              <a:rPr lang="en-US" sz="982">
                <a:solidFill>
                  <a:srgbClr val="000000"/>
                </a:solidFill>
                <a:latin typeface="Poppins Light"/>
              </a:rPr>
              <a:t>Define Services</a:t>
            </a:r>
          </a:p>
        </p:txBody>
      </p:sp>
      <p:sp>
        <p:nvSpPr>
          <p:cNvPr name="TextBox 31" id="31"/>
          <p:cNvSpPr txBox="true"/>
          <p:nvPr/>
        </p:nvSpPr>
        <p:spPr>
          <a:xfrm rot="0">
            <a:off x="12632857" y="7382196"/>
            <a:ext cx="1252920" cy="200174"/>
          </a:xfrm>
          <a:prstGeom prst="rect">
            <a:avLst/>
          </a:prstGeom>
        </p:spPr>
        <p:txBody>
          <a:bodyPr anchor="t" rtlCol="false" tIns="0" lIns="0" bIns="0" rIns="0">
            <a:spAutoFit/>
          </a:bodyPr>
          <a:lstStyle/>
          <a:p>
            <a:pPr algn="ctr">
              <a:lnSpc>
                <a:spcPts val="1520"/>
              </a:lnSpc>
            </a:pPr>
            <a:r>
              <a:rPr lang="en-US" sz="1086">
                <a:solidFill>
                  <a:srgbClr val="000000"/>
                </a:solidFill>
                <a:latin typeface="Poppins Light"/>
              </a:rPr>
              <a:t>Container Registry</a:t>
            </a:r>
          </a:p>
        </p:txBody>
      </p:sp>
      <p:sp>
        <p:nvSpPr>
          <p:cNvPr name="TextBox 32" id="32"/>
          <p:cNvSpPr txBox="true"/>
          <p:nvPr/>
        </p:nvSpPr>
        <p:spPr>
          <a:xfrm rot="0">
            <a:off x="15999998" y="4564114"/>
            <a:ext cx="290661" cy="201012"/>
          </a:xfrm>
          <a:prstGeom prst="rect">
            <a:avLst/>
          </a:prstGeom>
        </p:spPr>
        <p:txBody>
          <a:bodyPr anchor="t" rtlCol="false" tIns="0" lIns="0" bIns="0" rIns="0">
            <a:spAutoFit/>
          </a:bodyPr>
          <a:lstStyle/>
          <a:p>
            <a:pPr algn="ctr">
              <a:lnSpc>
                <a:spcPts val="1520"/>
              </a:lnSpc>
            </a:pPr>
            <a:r>
              <a:rPr lang="en-US" sz="1086">
                <a:solidFill>
                  <a:srgbClr val="000000"/>
                </a:solidFill>
                <a:latin typeface="Poppins Bold"/>
              </a:rPr>
              <a:t>RUN</a:t>
            </a:r>
          </a:p>
        </p:txBody>
      </p:sp>
      <p:sp>
        <p:nvSpPr>
          <p:cNvPr name="TextBox 33" id="33"/>
          <p:cNvSpPr txBox="true"/>
          <p:nvPr/>
        </p:nvSpPr>
        <p:spPr>
          <a:xfrm rot="2517655">
            <a:off x="9257282" y="4036420"/>
            <a:ext cx="879277" cy="201012"/>
          </a:xfrm>
          <a:prstGeom prst="rect">
            <a:avLst/>
          </a:prstGeom>
        </p:spPr>
        <p:txBody>
          <a:bodyPr anchor="t" rtlCol="false" tIns="0" lIns="0" bIns="0" rIns="0">
            <a:spAutoFit/>
          </a:bodyPr>
          <a:lstStyle/>
          <a:p>
            <a:pPr algn="ctr">
              <a:lnSpc>
                <a:spcPts val="1520"/>
              </a:lnSpc>
            </a:pPr>
            <a:r>
              <a:rPr lang="en-US" sz="1086">
                <a:solidFill>
                  <a:srgbClr val="000000"/>
                </a:solidFill>
                <a:latin typeface="Poppins Bold"/>
              </a:rPr>
              <a:t>docker push</a:t>
            </a:r>
          </a:p>
        </p:txBody>
      </p:sp>
      <p:sp>
        <p:nvSpPr>
          <p:cNvPr name="TextBox 34" id="34"/>
          <p:cNvSpPr txBox="true"/>
          <p:nvPr/>
        </p:nvSpPr>
        <p:spPr>
          <a:xfrm rot="0">
            <a:off x="13728204" y="2702176"/>
            <a:ext cx="1244250" cy="165592"/>
          </a:xfrm>
          <a:prstGeom prst="rect">
            <a:avLst/>
          </a:prstGeom>
        </p:spPr>
        <p:txBody>
          <a:bodyPr anchor="t" rtlCol="false" tIns="0" lIns="0" bIns="0" rIns="0">
            <a:spAutoFit/>
          </a:bodyPr>
          <a:lstStyle/>
          <a:p>
            <a:pPr algn="ctr">
              <a:lnSpc>
                <a:spcPts val="1374"/>
              </a:lnSpc>
            </a:pPr>
            <a:r>
              <a:rPr lang="en-US" sz="982">
                <a:solidFill>
                  <a:srgbClr val="000000"/>
                </a:solidFill>
                <a:latin typeface="Poppins Light"/>
              </a:rPr>
              <a:t>docker compose up</a:t>
            </a:r>
          </a:p>
        </p:txBody>
      </p:sp>
      <p:sp>
        <p:nvSpPr>
          <p:cNvPr name="TextBox 35" id="35"/>
          <p:cNvSpPr txBox="true"/>
          <p:nvPr/>
        </p:nvSpPr>
        <p:spPr>
          <a:xfrm rot="0">
            <a:off x="16576851" y="3813787"/>
            <a:ext cx="984098" cy="165592"/>
          </a:xfrm>
          <a:prstGeom prst="rect">
            <a:avLst/>
          </a:prstGeom>
        </p:spPr>
        <p:txBody>
          <a:bodyPr anchor="t" rtlCol="false" tIns="0" lIns="0" bIns="0" rIns="0">
            <a:spAutoFit/>
          </a:bodyPr>
          <a:lstStyle/>
          <a:p>
            <a:pPr algn="ctr">
              <a:lnSpc>
                <a:spcPts val="1374"/>
              </a:lnSpc>
            </a:pPr>
            <a:r>
              <a:rPr lang="en-US" sz="982">
                <a:solidFill>
                  <a:srgbClr val="000000"/>
                </a:solidFill>
                <a:latin typeface="Poppins Light"/>
              </a:rPr>
              <a:t>Test Application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4365320" y="289268"/>
            <a:ext cx="9321890" cy="9469271"/>
          </a:xfrm>
          <a:custGeom>
            <a:avLst/>
            <a:gdLst/>
            <a:ahLst/>
            <a:cxnLst/>
            <a:rect r="r" b="b" t="t" l="l"/>
            <a:pathLst>
              <a:path h="9469271" w="9321890">
                <a:moveTo>
                  <a:pt x="0" y="0"/>
                </a:moveTo>
                <a:lnTo>
                  <a:pt x="9321890" y="0"/>
                </a:lnTo>
                <a:lnTo>
                  <a:pt x="9321890" y="9469271"/>
                </a:lnTo>
                <a:lnTo>
                  <a:pt x="0" y="946927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DAF6UkroCfA</dc:identifier>
  <dcterms:modified xsi:type="dcterms:W3CDTF">2011-08-01T06:04:30Z</dcterms:modified>
  <cp:revision>1</cp:revision>
  <dc:title>Gradient Minimal Portfolio Proposal Presentation</dc:title>
</cp:coreProperties>
</file>